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2.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3.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709" r:id="rId2"/>
    <p:sldMasterId id="2147483745" r:id="rId3"/>
    <p:sldMasterId id="2147483781" r:id="rId4"/>
    <p:sldMasterId id="2147483826" r:id="rId5"/>
  </p:sldMasterIdLst>
  <p:notesMasterIdLst>
    <p:notesMasterId r:id="rId31"/>
  </p:notesMasterIdLst>
  <p:sldIdLst>
    <p:sldId id="533" r:id="rId6"/>
    <p:sldId id="534" r:id="rId7"/>
    <p:sldId id="520" r:id="rId8"/>
    <p:sldId id="521" r:id="rId9"/>
    <p:sldId id="535" r:id="rId10"/>
    <p:sldId id="536" r:id="rId11"/>
    <p:sldId id="537" r:id="rId12"/>
    <p:sldId id="538" r:id="rId13"/>
    <p:sldId id="539" r:id="rId14"/>
    <p:sldId id="540" r:id="rId15"/>
    <p:sldId id="541" r:id="rId16"/>
    <p:sldId id="542" r:id="rId17"/>
    <p:sldId id="543" r:id="rId18"/>
    <p:sldId id="544" r:id="rId19"/>
    <p:sldId id="545" r:id="rId20"/>
    <p:sldId id="523" r:id="rId21"/>
    <p:sldId id="524" r:id="rId22"/>
    <p:sldId id="525" r:id="rId23"/>
    <p:sldId id="526" r:id="rId24"/>
    <p:sldId id="527" r:id="rId25"/>
    <p:sldId id="528" r:id="rId26"/>
    <p:sldId id="529" r:id="rId27"/>
    <p:sldId id="530" r:id="rId28"/>
    <p:sldId id="531" r:id="rId29"/>
    <p:sldId id="532" r:id="rId30"/>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80" autoAdjust="0"/>
    <p:restoredTop sz="88047" autoAdjust="0"/>
  </p:normalViewPr>
  <p:slideViewPr>
    <p:cSldViewPr snapToGrid="0" snapToObjects="1" showGuides="1">
      <p:cViewPr>
        <p:scale>
          <a:sx n="100" d="100"/>
          <a:sy n="100" d="100"/>
        </p:scale>
        <p:origin x="-1210" y="-168"/>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slideMaster" Target="slideMasters/slideMaster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ableStyles" Target="tableStyles.xml"/></Relationships>
</file>

<file path=ppt/media/image1.png>
</file>

<file path=ppt/media/image10.tiff>
</file>

<file path=ppt/media/image11.tiff>
</file>

<file path=ppt/media/image12.png>
</file>

<file path=ppt/media/image13.png>
</file>

<file path=ppt/media/image14.tiff>
</file>

<file path=ppt/media/image15.tiff>
</file>

<file path=ppt/media/image16.png>
</file>

<file path=ppt/media/image17.png>
</file>

<file path=ppt/media/image18.png>
</file>

<file path=ppt/media/image19.png>
</file>

<file path=ppt/media/image2.png>
</file>

<file path=ppt/media/image20.png>
</file>

<file path=ppt/media/image21.tiff>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BE012A-D992-5D42-B86E-AA2BC0764EE1}" type="datetimeFigureOut">
              <a:rPr lang="en-US" smtClean="0"/>
              <a:t>5/24/2018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D02FFD-07D4-5C4F-BD77-921008177348}" type="slidenum">
              <a:rPr lang="en-US" smtClean="0"/>
              <a:t>‹#›</a:t>
            </a:fld>
            <a:endParaRPr lang="en-US"/>
          </a:p>
        </p:txBody>
      </p:sp>
    </p:spTree>
    <p:extLst>
      <p:ext uri="{BB962C8B-B14F-4D97-AF65-F5344CB8AC3E}">
        <p14:creationId xmlns:p14="http://schemas.microsoft.com/office/powerpoint/2010/main" val="153815357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github.com/kubernetes/examples/tree/master/staging/persistent-volume-provisioning/README.md" TargetMode="External"/><Relationship Id="rId2" Type="http://schemas.openxmlformats.org/officeDocument/2006/relationships/slide" Target="../slides/slide14.xml"/><Relationship Id="rId1" Type="http://schemas.openxmlformats.org/officeDocument/2006/relationships/notesMaster" Target="../notesMasters/notesMaster1.xml"/><Relationship Id="rId4" Type="http://schemas.openxmlformats.org/officeDocument/2006/relationships/hyperlink" Target="https://kubernetes.io/docs/concepts/services-networking/service/"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kubernetes.io/docs/resources-reference/v1.8/"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kubernetes.io/docs/concepts/workloads/pods/pod-lifecycle/" TargetMode="External"/><Relationship Id="rId5" Type="http://schemas.openxmlformats.org/officeDocument/2006/relationships/hyperlink" Target="https://godoc.org/k8s.io/kubernetes/pkg/api/v1" TargetMode="External"/><Relationship Id="rId4" Type="http://schemas.openxmlformats.org/officeDocument/2006/relationships/hyperlink" Target="https://kubernetes.io/docs/admin/kubelet/"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a:defRPr/>
            </a:pPr>
            <a:r>
              <a:rPr lang="en-US" smtClean="0"/>
              <a:t>© Copyright IBM Corporation 2016</a:t>
            </a:r>
            <a:endParaRPr lang="en-US" dirty="0"/>
          </a:p>
        </p:txBody>
      </p:sp>
      <p:sp>
        <p:nvSpPr>
          <p:cNvPr id="5" name="Slide Number Placeholder 4"/>
          <p:cNvSpPr>
            <a:spLocks noGrp="1"/>
          </p:cNvSpPr>
          <p:nvPr>
            <p:ph type="sldNum" sz="quarter" idx="11"/>
          </p:nvPr>
        </p:nvSpPr>
        <p:spPr/>
        <p:txBody>
          <a:bodyPr/>
          <a:lstStyle/>
          <a:p>
            <a:pPr>
              <a:defRPr/>
            </a:pPr>
            <a:fld id="{45275DD5-0764-482C-9A5A-1DB6DE378BB8}" type="slidenum">
              <a:rPr lang="en-US" smtClean="0"/>
              <a:pPr>
                <a:defRPr/>
              </a:pPr>
              <a:t>2</a:t>
            </a:fld>
            <a:endParaRPr lang="en-US"/>
          </a:p>
        </p:txBody>
      </p:sp>
    </p:spTree>
    <p:extLst>
      <p:ext uri="{BB962C8B-B14F-4D97-AF65-F5344CB8AC3E}">
        <p14:creationId xmlns:p14="http://schemas.microsoft.com/office/powerpoint/2010/main" val="18813629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190640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Reasons for replica</a:t>
            </a:r>
            <a:r>
              <a:rPr lang="en-US" baseline="0" dirty="0"/>
              <a:t> sets:  Redundancy, scale, sharding</a:t>
            </a:r>
          </a:p>
          <a:p>
            <a:endParaRPr lang="en-US" baseline="0" dirty="0"/>
          </a:p>
          <a:p>
            <a:r>
              <a:rPr lang="en-US" baseline="0" dirty="0"/>
              <a:t>Building blocks for used to describe common app deployment patterns and are the underpinnings for self-healing</a:t>
            </a:r>
          </a:p>
          <a:p>
            <a:endParaRPr lang="en-US" baseline="0" dirty="0"/>
          </a:p>
          <a:p>
            <a:r>
              <a:rPr lang="en-US" baseline="0" dirty="0"/>
              <a:t>K8s constantly reconciles the current state (number of healthy replicas)</a:t>
            </a:r>
          </a:p>
          <a:p>
            <a:endParaRPr lang="en-US" baseline="0" dirty="0"/>
          </a:p>
          <a:p>
            <a:r>
              <a:rPr lang="en-US" baseline="0" dirty="0"/>
              <a:t>You can quarantine a pod in a replicaset by modifying one of the labels</a:t>
            </a:r>
          </a:p>
          <a:p>
            <a:endParaRPr lang="en-US" baseline="0" dirty="0"/>
          </a:p>
          <a:p>
            <a:r>
              <a:rPr lang="en-US" baseline="0" dirty="0"/>
              <a:t>Should be stateless or near stateless</a:t>
            </a:r>
          </a:p>
          <a:p>
            <a:endParaRPr lang="en-US" baseline="0" dirty="0"/>
          </a:p>
          <a:p>
            <a:r>
              <a:rPr lang="en-US" baseline="0" dirty="0" err="1"/>
              <a:t>Kubectl</a:t>
            </a:r>
            <a:r>
              <a:rPr lang="en-US" baseline="0" dirty="0"/>
              <a:t> get pods &lt;pod name&gt; -o </a:t>
            </a:r>
            <a:r>
              <a:rPr lang="en-US" baseline="0" dirty="0" err="1"/>
              <a:t>yaml</a:t>
            </a:r>
            <a:r>
              <a:rPr lang="en-US" baseline="0" dirty="0"/>
              <a:t> -&gt; help you find the replicaset from the pod</a:t>
            </a:r>
          </a:p>
          <a:p>
            <a:r>
              <a:rPr lang="en-US" baseline="0" dirty="0" err="1"/>
              <a:t>Kubectl</a:t>
            </a:r>
            <a:r>
              <a:rPr lang="en-US" baseline="0" dirty="0"/>
              <a:t> get pods –l &lt;key value pairs of labels&gt; comma separate for AND </a:t>
            </a:r>
          </a:p>
          <a:p>
            <a:endParaRPr lang="en-US" baseline="0" dirty="0"/>
          </a:p>
          <a:p>
            <a:r>
              <a:rPr lang="en-US" baseline="0" dirty="0"/>
              <a:t>Can </a:t>
            </a:r>
            <a:r>
              <a:rPr lang="en-US" baseline="0" dirty="0" err="1"/>
              <a:t>autoscale</a:t>
            </a:r>
            <a:r>
              <a:rPr lang="en-US" baseline="0" dirty="0"/>
              <a:t> using a min and max numbers of pods and setting for instance a </a:t>
            </a:r>
            <a:r>
              <a:rPr lang="en-US" baseline="0" dirty="0" err="1"/>
              <a:t>cpu</a:t>
            </a:r>
            <a:r>
              <a:rPr lang="en-US" baseline="0" dirty="0"/>
              <a:t> threshold</a:t>
            </a:r>
          </a:p>
        </p:txBody>
      </p:sp>
    </p:spTree>
    <p:extLst>
      <p:ext uri="{BB962C8B-B14F-4D97-AF65-F5344CB8AC3E}">
        <p14:creationId xmlns:p14="http://schemas.microsoft.com/office/powerpoint/2010/main" val="9654172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Horizontal Scaling (increasing the instances of an application </a:t>
            </a:r>
            <a:r>
              <a:rPr lang="en-US" dirty="0" err="1"/>
              <a:t>ie</a:t>
            </a:r>
            <a:r>
              <a:rPr lang="en-US" dirty="0"/>
              <a:t> the number of pods in a replicaset</a:t>
            </a:r>
          </a:p>
          <a:p>
            <a:endParaRPr lang="en-US" dirty="0"/>
          </a:p>
          <a:p>
            <a:r>
              <a:rPr lang="en-US" dirty="0"/>
              <a:t>With</a:t>
            </a:r>
            <a:r>
              <a:rPr lang="en-US" baseline="0" dirty="0"/>
              <a:t> an app such as </a:t>
            </a:r>
            <a:r>
              <a:rPr lang="en-US" baseline="0" dirty="0" err="1"/>
              <a:t>nginx</a:t>
            </a:r>
            <a:r>
              <a:rPr lang="en-US" baseline="0" dirty="0"/>
              <a:t> you may want to scale based upon CPU usage</a:t>
            </a:r>
          </a:p>
          <a:p>
            <a:r>
              <a:rPr lang="en-US" baseline="0" dirty="0"/>
              <a:t>For an in memory cache app, you may want to scale based upon memory consumption.</a:t>
            </a:r>
          </a:p>
          <a:p>
            <a:r>
              <a:rPr lang="en-US" baseline="0" dirty="0"/>
              <a:t>You may want to use custom app metrics.  </a:t>
            </a:r>
          </a:p>
          <a:p>
            <a:endParaRPr lang="en-US" baseline="0" dirty="0"/>
          </a:p>
          <a:p>
            <a:r>
              <a:rPr lang="en-US" baseline="0" dirty="0"/>
              <a:t>Horizontal Pod </a:t>
            </a:r>
            <a:r>
              <a:rPr lang="en-US" baseline="0" dirty="0" err="1"/>
              <a:t>Autoscaling</a:t>
            </a:r>
            <a:r>
              <a:rPr lang="en-US" baseline="0" dirty="0"/>
              <a:t> HPA</a:t>
            </a:r>
          </a:p>
          <a:p>
            <a:r>
              <a:rPr lang="en-US" baseline="0" dirty="0" err="1"/>
              <a:t>Heapster</a:t>
            </a:r>
            <a:r>
              <a:rPr lang="en-US" baseline="0" dirty="0"/>
              <a:t> keeps track of the metrics</a:t>
            </a:r>
          </a:p>
          <a:p>
            <a:endParaRPr lang="en-US" baseline="0" dirty="0"/>
          </a:p>
          <a:p>
            <a:r>
              <a:rPr lang="en-US" baseline="0" dirty="0"/>
              <a:t>Vertical scaling  involves increasing the resources required for a particular pod (not yet fully implemented but in plan)</a:t>
            </a:r>
          </a:p>
          <a:p>
            <a:endParaRPr lang="en-US" baseline="0" dirty="0"/>
          </a:p>
          <a:p>
            <a:r>
              <a:rPr lang="en-US" baseline="0" dirty="0"/>
              <a:t>Cluster Scaling (number of machines in the ICP cluster)</a:t>
            </a:r>
            <a:endParaRPr lang="en-US" dirty="0"/>
          </a:p>
        </p:txBody>
      </p:sp>
    </p:spTree>
    <p:extLst>
      <p:ext uri="{BB962C8B-B14F-4D97-AF65-F5344CB8AC3E}">
        <p14:creationId xmlns:p14="http://schemas.microsoft.com/office/powerpoint/2010/main" val="33615701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dirty="0" err="1">
                <a:effectLst/>
                <a:latin typeface="Helvetica Neue"/>
                <a:ea typeface="Helvetica Neue"/>
                <a:cs typeface="Helvetica Neue"/>
                <a:sym typeface="Helvetica Neue"/>
              </a:rPr>
              <a:t>StatefulSet</a:t>
            </a:r>
            <a:r>
              <a:rPr lang="en-US" sz="2200" b="0" i="0" dirty="0">
                <a:effectLst/>
                <a:latin typeface="Helvetica Neue"/>
                <a:ea typeface="Helvetica Neue"/>
                <a:cs typeface="Helvetica Neue"/>
                <a:sym typeface="Helvetica Neue"/>
              </a:rPr>
              <a:t> is a beta resource, not available in any Kubernetes release prior to 1.5.</a:t>
            </a:r>
          </a:p>
          <a:p>
            <a:r>
              <a:rPr lang="en-US" sz="2200" b="0" i="0" dirty="0">
                <a:effectLst/>
                <a:latin typeface="Helvetica Neue"/>
                <a:ea typeface="Helvetica Neue"/>
                <a:cs typeface="Helvetica Neue"/>
                <a:sym typeface="Helvetica Neue"/>
              </a:rPr>
              <a:t>As with all alpha/beta resources, you can disable </a:t>
            </a:r>
            <a:r>
              <a:rPr lang="en-US" sz="2200" b="0" i="0" dirty="0" err="1">
                <a:effectLst/>
                <a:latin typeface="Helvetica Neue"/>
                <a:ea typeface="Helvetica Neue"/>
                <a:cs typeface="Helvetica Neue"/>
                <a:sym typeface="Helvetica Neue"/>
              </a:rPr>
              <a:t>StatefulSet</a:t>
            </a:r>
            <a:r>
              <a:rPr lang="en-US" sz="2200" b="0" i="0" dirty="0">
                <a:effectLst/>
                <a:latin typeface="Helvetica Neue"/>
                <a:ea typeface="Helvetica Neue"/>
                <a:cs typeface="Helvetica Neue"/>
                <a:sym typeface="Helvetica Neue"/>
              </a:rPr>
              <a:t> through the --runtime-</a:t>
            </a:r>
            <a:r>
              <a:rPr lang="en-US" sz="2200" b="0" i="0" dirty="0" err="1">
                <a:effectLst/>
                <a:latin typeface="Helvetica Neue"/>
                <a:ea typeface="Helvetica Neue"/>
                <a:cs typeface="Helvetica Neue"/>
                <a:sym typeface="Helvetica Neue"/>
              </a:rPr>
              <a:t>config</a:t>
            </a:r>
            <a:r>
              <a:rPr lang="en-US" sz="2200" b="0" i="0" dirty="0">
                <a:effectLst/>
                <a:latin typeface="Helvetica Neue"/>
                <a:ea typeface="Helvetica Neue"/>
                <a:cs typeface="Helvetica Neue"/>
                <a:sym typeface="Helvetica Neue"/>
              </a:rPr>
              <a:t> option passed to the </a:t>
            </a:r>
            <a:r>
              <a:rPr lang="en-US" sz="2200" b="0" i="0" dirty="0" err="1">
                <a:effectLst/>
                <a:latin typeface="Helvetica Neue"/>
                <a:ea typeface="Helvetica Neue"/>
                <a:cs typeface="Helvetica Neue"/>
                <a:sym typeface="Helvetica Neue"/>
              </a:rPr>
              <a:t>apiserver</a:t>
            </a:r>
            <a:r>
              <a:rPr lang="en-US" sz="2200" b="0" i="0" dirty="0">
                <a:effectLst/>
                <a:latin typeface="Helvetica Neue"/>
                <a:ea typeface="Helvetica Neue"/>
                <a:cs typeface="Helvetica Neue"/>
                <a:sym typeface="Helvetica Neue"/>
              </a:rPr>
              <a:t>.</a:t>
            </a:r>
          </a:p>
          <a:p>
            <a:r>
              <a:rPr lang="en-US" sz="2200" b="0" i="0" dirty="0">
                <a:effectLst/>
                <a:latin typeface="Helvetica Neue"/>
                <a:ea typeface="Helvetica Neue"/>
                <a:cs typeface="Helvetica Neue"/>
                <a:sym typeface="Helvetica Neue"/>
              </a:rPr>
              <a:t>The storage for a given Pod must either be provisioned by a </a:t>
            </a:r>
            <a:r>
              <a:rPr lang="en-US" sz="2200" b="0" i="0" u="sng" dirty="0" err="1">
                <a:effectLst/>
                <a:latin typeface="Helvetica Neue"/>
                <a:ea typeface="Helvetica Neue"/>
                <a:cs typeface="Helvetica Neue"/>
                <a:sym typeface="Helvetica Neue"/>
                <a:hlinkClick r:id="rId3"/>
              </a:rPr>
              <a:t>PersistentVolume</a:t>
            </a:r>
            <a:r>
              <a:rPr lang="en-US" sz="2200" b="0" i="0" u="sng" dirty="0">
                <a:effectLst/>
                <a:latin typeface="Helvetica Neue"/>
                <a:ea typeface="Helvetica Neue"/>
                <a:cs typeface="Helvetica Neue"/>
                <a:sym typeface="Helvetica Neue"/>
                <a:hlinkClick r:id="rId3"/>
              </a:rPr>
              <a:t> </a:t>
            </a:r>
            <a:r>
              <a:rPr lang="en-US" sz="2200" b="0" i="0" u="sng" dirty="0" err="1">
                <a:effectLst/>
                <a:latin typeface="Helvetica Neue"/>
                <a:ea typeface="Helvetica Neue"/>
                <a:cs typeface="Helvetica Neue"/>
                <a:sym typeface="Helvetica Neue"/>
                <a:hlinkClick r:id="rId3"/>
              </a:rPr>
              <a:t>Provisioner</a:t>
            </a:r>
            <a:r>
              <a:rPr lang="en-US" sz="2200" b="0" i="0" dirty="0">
                <a:effectLst/>
                <a:latin typeface="Helvetica Neue"/>
                <a:ea typeface="Helvetica Neue"/>
                <a:cs typeface="Helvetica Neue"/>
                <a:sym typeface="Helvetica Neue"/>
              </a:rPr>
              <a:t> based on the requested storage class, or pre-provisioned by an admin.</a:t>
            </a:r>
          </a:p>
          <a:p>
            <a:r>
              <a:rPr lang="en-US" sz="2200" b="0" i="0" dirty="0">
                <a:effectLst/>
                <a:latin typeface="Helvetica Neue"/>
                <a:ea typeface="Helvetica Neue"/>
                <a:cs typeface="Helvetica Neue"/>
                <a:sym typeface="Helvetica Neue"/>
              </a:rPr>
              <a:t>Deleting and/or scaling a </a:t>
            </a:r>
            <a:r>
              <a:rPr lang="en-US" sz="2200" b="0" i="0" dirty="0" err="1">
                <a:effectLst/>
                <a:latin typeface="Helvetica Neue"/>
                <a:ea typeface="Helvetica Neue"/>
                <a:cs typeface="Helvetica Neue"/>
                <a:sym typeface="Helvetica Neue"/>
              </a:rPr>
              <a:t>StatefulSet</a:t>
            </a:r>
            <a:r>
              <a:rPr lang="en-US" sz="2200" b="0" i="0" dirty="0">
                <a:effectLst/>
                <a:latin typeface="Helvetica Neue"/>
                <a:ea typeface="Helvetica Neue"/>
                <a:cs typeface="Helvetica Neue"/>
                <a:sym typeface="Helvetica Neue"/>
              </a:rPr>
              <a:t> down will </a:t>
            </a:r>
            <a:r>
              <a:rPr lang="en-US" sz="2200" b="0" i="1" dirty="0">
                <a:effectLst/>
                <a:latin typeface="Helvetica Neue"/>
                <a:ea typeface="Helvetica Neue"/>
                <a:cs typeface="Helvetica Neue"/>
                <a:sym typeface="Helvetica Neue"/>
              </a:rPr>
              <a:t>not</a:t>
            </a:r>
            <a:r>
              <a:rPr lang="en-US" sz="2200" b="0" i="0" dirty="0">
                <a:effectLst/>
                <a:latin typeface="Helvetica Neue"/>
                <a:ea typeface="Helvetica Neue"/>
                <a:cs typeface="Helvetica Neue"/>
                <a:sym typeface="Helvetica Neue"/>
              </a:rPr>
              <a:t> delete the volumes associated with the </a:t>
            </a:r>
            <a:r>
              <a:rPr lang="en-US" sz="2200" b="0" i="0" dirty="0" err="1">
                <a:effectLst/>
                <a:latin typeface="Helvetica Neue"/>
                <a:ea typeface="Helvetica Neue"/>
                <a:cs typeface="Helvetica Neue"/>
                <a:sym typeface="Helvetica Neue"/>
              </a:rPr>
              <a:t>StatefulSet</a:t>
            </a:r>
            <a:r>
              <a:rPr lang="en-US" sz="2200" b="0" i="0" dirty="0">
                <a:effectLst/>
                <a:latin typeface="Helvetica Neue"/>
                <a:ea typeface="Helvetica Neue"/>
                <a:cs typeface="Helvetica Neue"/>
                <a:sym typeface="Helvetica Neue"/>
              </a:rPr>
              <a:t>. This is done to ensure data safety, which is generally more valuable than an automatic purge of all related </a:t>
            </a:r>
            <a:r>
              <a:rPr lang="en-US" sz="2200" b="0" i="0" dirty="0" err="1">
                <a:effectLst/>
                <a:latin typeface="Helvetica Neue"/>
                <a:ea typeface="Helvetica Neue"/>
                <a:cs typeface="Helvetica Neue"/>
                <a:sym typeface="Helvetica Neue"/>
              </a:rPr>
              <a:t>StatefulSet</a:t>
            </a:r>
            <a:r>
              <a:rPr lang="en-US" sz="2200" b="0" i="0" dirty="0">
                <a:effectLst/>
                <a:latin typeface="Helvetica Neue"/>
                <a:ea typeface="Helvetica Neue"/>
                <a:cs typeface="Helvetica Neue"/>
                <a:sym typeface="Helvetica Neue"/>
              </a:rPr>
              <a:t> resources.</a:t>
            </a:r>
          </a:p>
          <a:p>
            <a:r>
              <a:rPr lang="en-US" sz="2200" b="0" i="0" dirty="0">
                <a:effectLst/>
                <a:latin typeface="Helvetica Neue"/>
                <a:ea typeface="Helvetica Neue"/>
                <a:cs typeface="Helvetica Neue"/>
                <a:sym typeface="Helvetica Neue"/>
              </a:rPr>
              <a:t>StatefulSets currently require a </a:t>
            </a:r>
            <a:r>
              <a:rPr lang="en-US" sz="2200" b="0" i="0" u="sng" dirty="0">
                <a:effectLst/>
                <a:latin typeface="Helvetica Neue"/>
                <a:ea typeface="Helvetica Neue"/>
                <a:cs typeface="Helvetica Neue"/>
                <a:sym typeface="Helvetica Neue"/>
                <a:hlinkClick r:id="rId4"/>
              </a:rPr>
              <a:t>Headless Service</a:t>
            </a:r>
            <a:r>
              <a:rPr lang="en-US" sz="2200" b="0" i="0" dirty="0">
                <a:effectLst/>
                <a:latin typeface="Helvetica Neue"/>
                <a:ea typeface="Helvetica Neue"/>
                <a:cs typeface="Helvetica Neue"/>
                <a:sym typeface="Helvetica Neue"/>
              </a:rPr>
              <a:t> to be responsible for the network identity of the Pods. You are responsible for creating this Service</a:t>
            </a:r>
          </a:p>
        </p:txBody>
      </p:sp>
    </p:spTree>
    <p:extLst>
      <p:ext uri="{BB962C8B-B14F-4D97-AF65-F5344CB8AC3E}">
        <p14:creationId xmlns:p14="http://schemas.microsoft.com/office/powerpoint/2010/main" val="28670737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094429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kubernetes.io</a:t>
            </a:r>
            <a:r>
              <a:rPr lang="en-US" dirty="0" smtClean="0"/>
              <a:t>/docs/concepts/workloads/controllers/deployment/</a:t>
            </a:r>
          </a:p>
          <a:p>
            <a:r>
              <a:rPr lang="en-US" dirty="0" smtClean="0"/>
              <a:t>https://</a:t>
            </a:r>
            <a:r>
              <a:rPr lang="en-US" dirty="0" err="1" smtClean="0"/>
              <a:t>kubernetes.io</a:t>
            </a:r>
            <a:r>
              <a:rPr lang="en-US" dirty="0" smtClean="0"/>
              <a:t>/docs/concepts/workloads/controllers/</a:t>
            </a:r>
            <a:r>
              <a:rPr lang="en-US" dirty="0" err="1" smtClean="0"/>
              <a:t>replicaset</a:t>
            </a:r>
            <a:r>
              <a:rPr lang="en-US" dirty="0" smtClean="0"/>
              <a:t>/</a:t>
            </a:r>
          </a:p>
          <a:p>
            <a:r>
              <a:rPr lang="en-US" dirty="0" smtClean="0"/>
              <a:t>https://</a:t>
            </a:r>
            <a:r>
              <a:rPr lang="en-US" dirty="0" err="1" smtClean="0"/>
              <a:t>kubernetes.io</a:t>
            </a:r>
            <a:r>
              <a:rPr lang="en-US" dirty="0" smtClean="0"/>
              <a:t>/docs/user-guide/</a:t>
            </a:r>
            <a:r>
              <a:rPr lang="en-US" dirty="0" err="1" smtClean="0"/>
              <a:t>kubectl</a:t>
            </a:r>
            <a:r>
              <a:rPr lang="en-US" dirty="0" smtClean="0"/>
              <a:t>/v1.6/#rollout</a:t>
            </a:r>
          </a:p>
          <a:p>
            <a:r>
              <a:rPr lang="en-US" dirty="0" smtClean="0"/>
              <a:t>https://</a:t>
            </a:r>
            <a:r>
              <a:rPr lang="en-US" dirty="0" err="1" smtClean="0"/>
              <a:t>kubernetes.io</a:t>
            </a:r>
            <a:r>
              <a:rPr lang="en-US" dirty="0" smtClean="0"/>
              <a:t>/docs/user-guide/</a:t>
            </a:r>
            <a:r>
              <a:rPr lang="en-US" dirty="0" err="1" smtClean="0"/>
              <a:t>kubectl</a:t>
            </a:r>
            <a:r>
              <a:rPr lang="en-US" dirty="0" smtClean="0"/>
              <a:t>/v1.6/#rolling-update</a:t>
            </a:r>
          </a:p>
          <a:p>
            <a:r>
              <a:rPr lang="en-US" dirty="0" smtClean="0"/>
              <a:t>https://</a:t>
            </a:r>
            <a:r>
              <a:rPr lang="en-US" dirty="0" err="1" smtClean="0"/>
              <a:t>kubernetes.io</a:t>
            </a:r>
            <a:r>
              <a:rPr lang="en-US" dirty="0" smtClean="0"/>
              <a:t>/docs/concepts/cluster-administration/manage-deployment/#canary-deployments</a:t>
            </a:r>
          </a:p>
          <a:p>
            <a:endParaRPr lang="en-US" dirty="0" smtClean="0"/>
          </a:p>
          <a:p>
            <a:r>
              <a:rPr lang="en-US" dirty="0" smtClean="0"/>
              <a:t>Blue-green deployment isn’t built-in to Kubernetes (as</a:t>
            </a:r>
            <a:r>
              <a:rPr lang="en-US" baseline="0" dirty="0" smtClean="0"/>
              <a:t> of July 2017). Some examples others have built:</a:t>
            </a:r>
          </a:p>
          <a:p>
            <a:r>
              <a:rPr lang="en-US" baseline="0" dirty="0" smtClean="0"/>
              <a:t>https://</a:t>
            </a:r>
            <a:r>
              <a:rPr lang="en-US" baseline="0" dirty="0" err="1" smtClean="0"/>
              <a:t>techbeacon.com</a:t>
            </a:r>
            <a:r>
              <a:rPr lang="en-US" baseline="0" dirty="0" smtClean="0"/>
              <a:t>/one-year-using-</a:t>
            </a:r>
            <a:r>
              <a:rPr lang="en-US" baseline="0" dirty="0" err="1" smtClean="0"/>
              <a:t>kubernetes</a:t>
            </a:r>
            <a:r>
              <a:rPr lang="en-US" baseline="0" dirty="0" smtClean="0"/>
              <a:t>-production-lessons-learned</a:t>
            </a:r>
          </a:p>
          <a:p>
            <a:r>
              <a:rPr lang="en-US" baseline="0" dirty="0" smtClean="0"/>
              <a:t>http://</a:t>
            </a:r>
            <a:r>
              <a:rPr lang="en-US" baseline="0" dirty="0" err="1" smtClean="0"/>
              <a:t>www.devoperandi.com</a:t>
            </a:r>
            <a:r>
              <a:rPr lang="en-US" baseline="0" dirty="0" smtClean="0"/>
              <a:t>/</a:t>
            </a:r>
            <a:r>
              <a:rPr lang="en-US" baseline="0" dirty="0" err="1" smtClean="0"/>
              <a:t>kubernetes</a:t>
            </a:r>
            <a:r>
              <a:rPr lang="en-US" baseline="0" dirty="0" smtClean="0"/>
              <a:t>-deployment-resource-</a:t>
            </a:r>
            <a:r>
              <a:rPr lang="en-US" baseline="0" dirty="0" err="1" smtClean="0"/>
              <a:t>bluegreen</a:t>
            </a:r>
            <a:r>
              <a:rPr lang="en-US" baseline="0" dirty="0" smtClean="0"/>
              <a:t>-deploys-for-everyone/</a:t>
            </a:r>
          </a:p>
          <a:p>
            <a:endParaRPr lang="en-US" dirty="0"/>
          </a:p>
        </p:txBody>
      </p:sp>
      <p:sp>
        <p:nvSpPr>
          <p:cNvPr id="4" name="Footer Placeholder 3"/>
          <p:cNvSpPr>
            <a:spLocks noGrp="1"/>
          </p:cNvSpPr>
          <p:nvPr>
            <p:ph type="ftr" sz="quarter" idx="10"/>
          </p:nvPr>
        </p:nvSpPr>
        <p:spPr/>
        <p:txBody>
          <a:bodyPr/>
          <a:lstStyle/>
          <a:p>
            <a:pPr>
              <a:defRPr/>
            </a:pPr>
            <a:r>
              <a:rPr lang="en-US" smtClean="0"/>
              <a:t>© Copyright IBM Corporation 2016</a:t>
            </a:r>
            <a:endParaRPr lang="en-US" dirty="0"/>
          </a:p>
        </p:txBody>
      </p:sp>
      <p:sp>
        <p:nvSpPr>
          <p:cNvPr id="5" name="Slide Number Placeholder 4"/>
          <p:cNvSpPr>
            <a:spLocks noGrp="1"/>
          </p:cNvSpPr>
          <p:nvPr>
            <p:ph type="sldNum" sz="quarter" idx="11"/>
          </p:nvPr>
        </p:nvSpPr>
        <p:spPr/>
        <p:txBody>
          <a:bodyPr/>
          <a:lstStyle/>
          <a:p>
            <a:pPr>
              <a:defRPr/>
            </a:pPr>
            <a:fld id="{45275DD5-0764-482C-9A5A-1DB6DE378BB8}" type="slidenum">
              <a:rPr lang="en-US" smtClean="0"/>
              <a:pPr>
                <a:defRPr/>
              </a:pPr>
              <a:t>19</a:t>
            </a:fld>
            <a:endParaRPr lang="en-US"/>
          </a:p>
        </p:txBody>
      </p:sp>
    </p:spTree>
    <p:extLst>
      <p:ext uri="{BB962C8B-B14F-4D97-AF65-F5344CB8AC3E}">
        <p14:creationId xmlns:p14="http://schemas.microsoft.com/office/powerpoint/2010/main" val="882922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kubernetes.io</a:t>
            </a:r>
            <a:r>
              <a:rPr lang="en-US" dirty="0" smtClean="0"/>
              <a:t>/docs/tasks/run-application/horizontal-pod-</a:t>
            </a:r>
            <a:r>
              <a:rPr lang="en-US" dirty="0" err="1" smtClean="0"/>
              <a:t>autoscale</a:t>
            </a:r>
            <a:r>
              <a:rPr lang="en-US" dirty="0" smtClean="0"/>
              <a:t>/</a:t>
            </a:r>
          </a:p>
          <a:p>
            <a:r>
              <a:rPr lang="en-US" dirty="0" smtClean="0"/>
              <a:t>https://</a:t>
            </a:r>
            <a:r>
              <a:rPr lang="en-US" dirty="0" err="1" smtClean="0"/>
              <a:t>kubernetes.io</a:t>
            </a:r>
            <a:r>
              <a:rPr lang="en-US" dirty="0" smtClean="0"/>
              <a:t>/docs/tasks/run-application/horizontal-pod-</a:t>
            </a:r>
            <a:r>
              <a:rPr lang="en-US" dirty="0" err="1" smtClean="0"/>
              <a:t>autoscale</a:t>
            </a:r>
            <a:r>
              <a:rPr lang="en-US" dirty="0" smtClean="0"/>
              <a:t>-walkthrough/</a:t>
            </a:r>
          </a:p>
          <a:p>
            <a:r>
              <a:rPr lang="en-US" dirty="0" smtClean="0"/>
              <a:t>https://</a:t>
            </a:r>
            <a:r>
              <a:rPr lang="en-US" dirty="0" err="1" smtClean="0"/>
              <a:t>kubernetes.io</a:t>
            </a:r>
            <a:r>
              <a:rPr lang="en-US" dirty="0" smtClean="0"/>
              <a:t>/docs/user-guide/</a:t>
            </a:r>
            <a:r>
              <a:rPr lang="en-US" dirty="0" err="1" smtClean="0"/>
              <a:t>kubectl</a:t>
            </a:r>
            <a:r>
              <a:rPr lang="en-US" dirty="0" smtClean="0"/>
              <a:t>/v1.6/#</a:t>
            </a:r>
            <a:r>
              <a:rPr lang="en-US" dirty="0" err="1" smtClean="0"/>
              <a:t>autoscale</a:t>
            </a:r>
            <a:endParaRPr lang="en-US" dirty="0" smtClean="0"/>
          </a:p>
          <a:p>
            <a:r>
              <a:rPr lang="en-US" dirty="0" smtClean="0"/>
              <a:t>https://</a:t>
            </a:r>
            <a:r>
              <a:rPr lang="en-US" dirty="0" err="1" smtClean="0"/>
              <a:t>github.com</a:t>
            </a:r>
            <a:r>
              <a:rPr lang="en-US" dirty="0" smtClean="0"/>
              <a:t>/</a:t>
            </a:r>
            <a:r>
              <a:rPr lang="en-US" dirty="0" err="1" smtClean="0"/>
              <a:t>kubernetes</a:t>
            </a:r>
            <a:r>
              <a:rPr lang="en-US" dirty="0" smtClean="0"/>
              <a:t>/community/blob/master/contributors/design-proposals/horizontal-pod-</a:t>
            </a:r>
            <a:r>
              <a:rPr lang="en-US" dirty="0" err="1" smtClean="0"/>
              <a:t>autoscaler.md</a:t>
            </a:r>
            <a:endParaRPr lang="en-US" dirty="0" smtClean="0"/>
          </a:p>
          <a:p>
            <a:endParaRPr lang="en-US" dirty="0"/>
          </a:p>
        </p:txBody>
      </p:sp>
      <p:sp>
        <p:nvSpPr>
          <p:cNvPr id="4" name="Footer Placeholder 3"/>
          <p:cNvSpPr>
            <a:spLocks noGrp="1"/>
          </p:cNvSpPr>
          <p:nvPr>
            <p:ph type="ftr" sz="quarter" idx="10"/>
          </p:nvPr>
        </p:nvSpPr>
        <p:spPr/>
        <p:txBody>
          <a:bodyPr/>
          <a:lstStyle/>
          <a:p>
            <a:pPr>
              <a:defRPr/>
            </a:pPr>
            <a:r>
              <a:rPr lang="en-US" smtClean="0"/>
              <a:t>© Copyright IBM Corporation 2016</a:t>
            </a:r>
            <a:endParaRPr lang="en-US" dirty="0"/>
          </a:p>
        </p:txBody>
      </p:sp>
      <p:sp>
        <p:nvSpPr>
          <p:cNvPr id="5" name="Slide Number Placeholder 4"/>
          <p:cNvSpPr>
            <a:spLocks noGrp="1"/>
          </p:cNvSpPr>
          <p:nvPr>
            <p:ph type="sldNum" sz="quarter" idx="11"/>
          </p:nvPr>
        </p:nvSpPr>
        <p:spPr/>
        <p:txBody>
          <a:bodyPr/>
          <a:lstStyle/>
          <a:p>
            <a:pPr>
              <a:defRPr/>
            </a:pPr>
            <a:fld id="{45275DD5-0764-482C-9A5A-1DB6DE378BB8}" type="slidenum">
              <a:rPr lang="en-US" smtClean="0"/>
              <a:pPr>
                <a:defRPr/>
              </a:pPr>
              <a:t>20</a:t>
            </a:fld>
            <a:endParaRPr lang="en-US"/>
          </a:p>
        </p:txBody>
      </p:sp>
    </p:spTree>
    <p:extLst>
      <p:ext uri="{BB962C8B-B14F-4D97-AF65-F5344CB8AC3E}">
        <p14:creationId xmlns:p14="http://schemas.microsoft.com/office/powerpoint/2010/main" val="7803964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938A2F8-54F1-AB4E-B8B5-B1130F7515F8}" type="slidenum">
              <a:rPr lang="en-US" smtClean="0"/>
              <a:t>3</a:t>
            </a:fld>
            <a:endParaRPr lang="en-US" dirty="0"/>
          </a:p>
        </p:txBody>
      </p:sp>
    </p:spTree>
    <p:extLst>
      <p:ext uri="{BB962C8B-B14F-4D97-AF65-F5344CB8AC3E}">
        <p14:creationId xmlns:p14="http://schemas.microsoft.com/office/powerpoint/2010/main" val="533448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0" fontAlgn="base">
              <a:spcBef>
                <a:spcPts val="750"/>
              </a:spcBef>
            </a:pPr>
            <a:r>
              <a:rPr lang="en-US" b="1" dirty="0" smtClean="0"/>
              <a:t>Kubernetes has a clear governance model </a:t>
            </a:r>
            <a:r>
              <a:rPr lang="en-US" dirty="0" smtClean="0"/>
              <a:t>managed by the Linux Foundation. Google is actively driving the product features and roadmap, while allowing the rest of the ecosystem to participate. </a:t>
            </a:r>
          </a:p>
          <a:p>
            <a:pPr eaLnBrk="0" fontAlgn="base">
              <a:spcBef>
                <a:spcPts val="750"/>
              </a:spcBef>
            </a:pPr>
            <a:r>
              <a:rPr lang="en-US" b="1" dirty="0" smtClean="0"/>
              <a:t>A growing and vibrant Kubernetes ecosystem </a:t>
            </a:r>
            <a:r>
              <a:rPr lang="en-US" dirty="0" smtClean="0"/>
              <a:t>provides confidence to enterprises about its long-term viability.  IBM, Huawei, Intel, and Red Hat are some of the companies making prominent contributions to the project. </a:t>
            </a:r>
          </a:p>
          <a:p>
            <a:pPr eaLnBrk="0" fontAlgn="base">
              <a:spcBef>
                <a:spcPts val="750"/>
              </a:spcBef>
            </a:pPr>
            <a:r>
              <a:rPr lang="en-US" b="1" dirty="0" smtClean="0"/>
              <a:t>The commercial viability of Kubernetes makes it an interesting choice for vendors.  </a:t>
            </a:r>
            <a:r>
              <a:rPr lang="en-US" dirty="0" smtClean="0"/>
              <a:t>We expect to see new offerings announced over the next several months. </a:t>
            </a:r>
          </a:p>
          <a:p>
            <a:pPr eaLnBrk="0" fontAlgn="base">
              <a:spcBef>
                <a:spcPts val="750"/>
              </a:spcBef>
            </a:pPr>
            <a:r>
              <a:rPr lang="en-US" b="1" dirty="0" smtClean="0"/>
              <a:t>Despite the expected growth in commercial distributions, Kubernetes avoids dependency and vendor lock-in </a:t>
            </a:r>
            <a:r>
              <a:rPr lang="en-US" dirty="0" smtClean="0"/>
              <a:t>through active community participation and ecosystem support. </a:t>
            </a:r>
          </a:p>
          <a:p>
            <a:pPr eaLnBrk="0" fontAlgn="base">
              <a:spcBef>
                <a:spcPts val="750"/>
              </a:spcBef>
            </a:pPr>
            <a:r>
              <a:rPr lang="en-US" b="1" dirty="0" smtClean="0"/>
              <a:t>Kubernetes supports a wide range of deployment options. </a:t>
            </a:r>
            <a:r>
              <a:rPr lang="en-US" dirty="0" smtClean="0"/>
              <a:t>Customers can choose between bare metal, virtualization, private, public, and hybrid cloud deployments. It enjoys a wide range of delivery models across on-premises and cloud-based services. </a:t>
            </a:r>
          </a:p>
          <a:p>
            <a:pPr eaLnBrk="0" fontAlgn="base">
              <a:spcBef>
                <a:spcPts val="750"/>
              </a:spcBef>
            </a:pPr>
            <a:r>
              <a:rPr lang="en-US" b="1" dirty="0" smtClean="0"/>
              <a:t>The design of Kubernetes is more operations-centric </a:t>
            </a:r>
            <a:r>
              <a:rPr lang="en-US" dirty="0" smtClean="0"/>
              <a:t>than developer-orientated, which makes it the first choice of DevOps teams.</a:t>
            </a:r>
            <a:endParaRPr lang="en-US" dirty="0" smtClean="0">
              <a:solidFill>
                <a:schemeClr val="bg1">
                  <a:lumMod val="40000"/>
                  <a:lumOff val="60000"/>
                </a:schemeClr>
              </a:solidFill>
            </a:endParaRPr>
          </a:p>
          <a:p>
            <a:endParaRPr lang="en-US" dirty="0"/>
          </a:p>
        </p:txBody>
      </p:sp>
      <p:sp>
        <p:nvSpPr>
          <p:cNvPr id="4" name="Slide Number Placeholder 3"/>
          <p:cNvSpPr>
            <a:spLocks noGrp="1"/>
          </p:cNvSpPr>
          <p:nvPr>
            <p:ph type="sldNum" sz="quarter" idx="10"/>
          </p:nvPr>
        </p:nvSpPr>
        <p:spPr/>
        <p:txBody>
          <a:bodyPr/>
          <a:lstStyle/>
          <a:p>
            <a:fld id="{18D02FFD-07D4-5C4F-BD77-921008177348}" type="slidenum">
              <a:rPr lang="en-US" smtClean="0"/>
              <a:t>4</a:t>
            </a:fld>
            <a:endParaRPr lang="en-US"/>
          </a:p>
        </p:txBody>
      </p:sp>
    </p:spTree>
    <p:extLst>
      <p:ext uri="{BB962C8B-B14F-4D97-AF65-F5344CB8AC3E}">
        <p14:creationId xmlns:p14="http://schemas.microsoft.com/office/powerpoint/2010/main" val="3680173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38A2F8-54F1-AB4E-B8B5-B1130F7515F8}"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3440873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73463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07363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200" b="0" i="0" dirty="0">
                <a:effectLst/>
                <a:latin typeface="Helvetica Neue"/>
                <a:ea typeface="Helvetica Neue"/>
                <a:cs typeface="Helvetica Neue"/>
                <a:sym typeface="Helvetica Neue"/>
              </a:rPr>
              <a:t>Container probes</a:t>
            </a:r>
          </a:p>
          <a:p>
            <a:r>
              <a:rPr lang="en-US" sz="2200" b="0" i="0" dirty="0">
                <a:effectLst/>
                <a:latin typeface="Helvetica Neue"/>
                <a:ea typeface="Helvetica Neue"/>
                <a:cs typeface="Helvetica Neue"/>
                <a:sym typeface="Helvetica Neue"/>
              </a:rPr>
              <a:t>A </a:t>
            </a:r>
            <a:r>
              <a:rPr lang="en-US" sz="2200" b="0" i="0" u="sng" dirty="0">
                <a:effectLst/>
                <a:latin typeface="Helvetica Neue"/>
                <a:ea typeface="Helvetica Neue"/>
                <a:cs typeface="Helvetica Neue"/>
                <a:sym typeface="Helvetica Neue"/>
                <a:hlinkClick r:id="rId3"/>
              </a:rPr>
              <a:t>Probe</a:t>
            </a:r>
            <a:r>
              <a:rPr lang="en-US" sz="2200" b="0" i="0" dirty="0">
                <a:effectLst/>
                <a:latin typeface="Helvetica Neue"/>
                <a:ea typeface="Helvetica Neue"/>
                <a:cs typeface="Helvetica Neue"/>
                <a:sym typeface="Helvetica Neue"/>
              </a:rPr>
              <a:t> is a diagnostic performed periodically by the </a:t>
            </a:r>
            <a:r>
              <a:rPr lang="en-US" sz="2200" b="0" i="0" u="sng" dirty="0" err="1">
                <a:effectLst/>
                <a:latin typeface="Helvetica Neue"/>
                <a:ea typeface="Helvetica Neue"/>
                <a:cs typeface="Helvetica Neue"/>
                <a:sym typeface="Helvetica Neue"/>
                <a:hlinkClick r:id="rId4"/>
              </a:rPr>
              <a:t>kubelet</a:t>
            </a:r>
            <a:r>
              <a:rPr lang="en-US" sz="2200" b="0" i="0" dirty="0">
                <a:effectLst/>
                <a:latin typeface="Helvetica Neue"/>
                <a:ea typeface="Helvetica Neue"/>
                <a:cs typeface="Helvetica Neue"/>
                <a:sym typeface="Helvetica Neue"/>
              </a:rPr>
              <a:t> on a Container. To perform a diagnostic, the </a:t>
            </a:r>
            <a:r>
              <a:rPr lang="en-US" sz="2200" b="0" i="0" dirty="0" err="1">
                <a:effectLst/>
                <a:latin typeface="Helvetica Neue"/>
                <a:ea typeface="Helvetica Neue"/>
                <a:cs typeface="Helvetica Neue"/>
                <a:sym typeface="Helvetica Neue"/>
              </a:rPr>
              <a:t>kubelet</a:t>
            </a:r>
            <a:r>
              <a:rPr lang="en-US" sz="2200" b="0" i="0" dirty="0">
                <a:effectLst/>
                <a:latin typeface="Helvetica Neue"/>
                <a:ea typeface="Helvetica Neue"/>
                <a:cs typeface="Helvetica Neue"/>
                <a:sym typeface="Helvetica Neue"/>
              </a:rPr>
              <a:t> calls a </a:t>
            </a:r>
            <a:r>
              <a:rPr lang="en-US" sz="2200" b="0" i="0" u="sng" dirty="0">
                <a:effectLst/>
                <a:latin typeface="Helvetica Neue"/>
                <a:ea typeface="Helvetica Neue"/>
                <a:cs typeface="Helvetica Neue"/>
                <a:sym typeface="Helvetica Neue"/>
                <a:hlinkClick r:id="rId5"/>
              </a:rPr>
              <a:t>Handler</a:t>
            </a:r>
            <a:r>
              <a:rPr lang="en-US" sz="2200" b="0" i="0" dirty="0">
                <a:effectLst/>
                <a:latin typeface="Helvetica Neue"/>
                <a:ea typeface="Helvetica Neue"/>
                <a:cs typeface="Helvetica Neue"/>
                <a:sym typeface="Helvetica Neue"/>
              </a:rPr>
              <a:t> implemented by the Container. There are three types of handlers:</a:t>
            </a:r>
          </a:p>
          <a:p>
            <a:r>
              <a:rPr lang="en-US" sz="2200" b="0" i="0" u="sng" dirty="0" err="1">
                <a:effectLst/>
                <a:latin typeface="Helvetica Neue"/>
                <a:ea typeface="Helvetica Neue"/>
                <a:cs typeface="Helvetica Neue"/>
                <a:sym typeface="Helvetica Neue"/>
                <a:hlinkClick r:id="rId3"/>
              </a:rPr>
              <a:t>ExecAction</a:t>
            </a:r>
            <a:r>
              <a:rPr lang="en-US" sz="2200" b="0" i="0" dirty="0">
                <a:effectLst/>
                <a:latin typeface="Helvetica Neue"/>
                <a:ea typeface="Helvetica Neue"/>
                <a:cs typeface="Helvetica Neue"/>
                <a:sym typeface="Helvetica Neue"/>
              </a:rPr>
              <a:t>: Executes a specified command inside the Container. The diagnostic is considered successful if the command exits with a status code of 0.</a:t>
            </a:r>
          </a:p>
          <a:p>
            <a:r>
              <a:rPr lang="en-US" sz="2200" b="0" i="0" u="sng" dirty="0" err="1">
                <a:effectLst/>
                <a:latin typeface="Helvetica Neue"/>
                <a:ea typeface="Helvetica Neue"/>
                <a:cs typeface="Helvetica Neue"/>
                <a:sym typeface="Helvetica Neue"/>
                <a:hlinkClick r:id="rId3"/>
              </a:rPr>
              <a:t>TCPSocketAction</a:t>
            </a:r>
            <a:r>
              <a:rPr lang="en-US" sz="2200" b="0" i="0" dirty="0">
                <a:effectLst/>
                <a:latin typeface="Helvetica Neue"/>
                <a:ea typeface="Helvetica Neue"/>
                <a:cs typeface="Helvetica Neue"/>
                <a:sym typeface="Helvetica Neue"/>
              </a:rPr>
              <a:t>: Performs a TCP check against the Container’s IP address on a specified port. The diagnostic is considered successful if the port is open.</a:t>
            </a:r>
          </a:p>
          <a:p>
            <a:r>
              <a:rPr lang="en-US" sz="2200" b="0" i="0" u="sng" dirty="0" err="1">
                <a:effectLst/>
                <a:latin typeface="Helvetica Neue"/>
                <a:ea typeface="Helvetica Neue"/>
                <a:cs typeface="Helvetica Neue"/>
                <a:sym typeface="Helvetica Neue"/>
                <a:hlinkClick r:id="rId3"/>
              </a:rPr>
              <a:t>HTTPGetAction</a:t>
            </a:r>
            <a:r>
              <a:rPr lang="en-US" sz="2200" b="0" i="0" dirty="0">
                <a:effectLst/>
                <a:latin typeface="Helvetica Neue"/>
                <a:ea typeface="Helvetica Neue"/>
                <a:cs typeface="Helvetica Neue"/>
                <a:sym typeface="Helvetica Neue"/>
              </a:rPr>
              <a:t>: Performs an HTTP Get request against the Container’s IP address on a specified port and path. The diagnostic is considered successful if the response has a status code greater than or equal to 200 and less than 400.</a:t>
            </a:r>
          </a:p>
          <a:p>
            <a:r>
              <a:rPr lang="en-US" sz="2200" b="0" i="0" dirty="0">
                <a:effectLst/>
                <a:latin typeface="Helvetica Neue"/>
                <a:ea typeface="Helvetica Neue"/>
                <a:cs typeface="Helvetica Neue"/>
                <a:sym typeface="Helvetica Neue"/>
              </a:rPr>
              <a:t>Each probe has one of three results:</a:t>
            </a:r>
          </a:p>
          <a:p>
            <a:r>
              <a:rPr lang="en-US" sz="2200" b="0" i="0" dirty="0">
                <a:effectLst/>
                <a:latin typeface="Helvetica Neue"/>
                <a:ea typeface="Helvetica Neue"/>
                <a:cs typeface="Helvetica Neue"/>
                <a:sym typeface="Helvetica Neue"/>
              </a:rPr>
              <a:t>Success: The Container passed the diagnostic.</a:t>
            </a:r>
          </a:p>
          <a:p>
            <a:r>
              <a:rPr lang="en-US" sz="2200" b="0" i="0" dirty="0">
                <a:effectLst/>
                <a:latin typeface="Helvetica Neue"/>
                <a:ea typeface="Helvetica Neue"/>
                <a:cs typeface="Helvetica Neue"/>
                <a:sym typeface="Helvetica Neue"/>
              </a:rPr>
              <a:t>Failure: The Container failed the diagnostic.</a:t>
            </a:r>
          </a:p>
          <a:p>
            <a:r>
              <a:rPr lang="en-US" sz="2200" b="0" i="0" dirty="0">
                <a:effectLst/>
                <a:latin typeface="Helvetica Neue"/>
                <a:ea typeface="Helvetica Neue"/>
                <a:cs typeface="Helvetica Neue"/>
                <a:sym typeface="Helvetica Neue"/>
              </a:rPr>
              <a:t>Unknown: The diagnostic failed, so no action should be taken.</a:t>
            </a:r>
          </a:p>
          <a:p>
            <a:r>
              <a:rPr lang="en-US" sz="2200" b="0" i="0" dirty="0">
                <a:effectLst/>
                <a:latin typeface="Helvetica Neue"/>
                <a:ea typeface="Helvetica Neue"/>
                <a:cs typeface="Helvetica Neue"/>
                <a:sym typeface="Helvetica Neue"/>
              </a:rPr>
              <a:t>The </a:t>
            </a:r>
            <a:r>
              <a:rPr lang="en-US" sz="2200" b="0" i="0" dirty="0" err="1">
                <a:effectLst/>
                <a:latin typeface="Helvetica Neue"/>
                <a:ea typeface="Helvetica Neue"/>
                <a:cs typeface="Helvetica Neue"/>
                <a:sym typeface="Helvetica Neue"/>
              </a:rPr>
              <a:t>kubelet</a:t>
            </a:r>
            <a:r>
              <a:rPr lang="en-US" sz="2200" b="0" i="0" dirty="0">
                <a:effectLst/>
                <a:latin typeface="Helvetica Neue"/>
                <a:ea typeface="Helvetica Neue"/>
                <a:cs typeface="Helvetica Neue"/>
                <a:sym typeface="Helvetica Neue"/>
              </a:rPr>
              <a:t> can optionally perform and react to two kinds of probes on running Containers:</a:t>
            </a:r>
          </a:p>
          <a:p>
            <a:r>
              <a:rPr lang="en-US" sz="2200" b="0" i="0" dirty="0" err="1">
                <a:effectLst/>
                <a:latin typeface="Helvetica Neue"/>
                <a:ea typeface="Helvetica Neue"/>
                <a:cs typeface="Helvetica Neue"/>
                <a:sym typeface="Helvetica Neue"/>
              </a:rPr>
              <a:t>livenessProbe</a:t>
            </a:r>
            <a:r>
              <a:rPr lang="en-US" sz="2200" b="0" i="0" dirty="0">
                <a:effectLst/>
                <a:latin typeface="Helvetica Neue"/>
                <a:ea typeface="Helvetica Neue"/>
                <a:cs typeface="Helvetica Neue"/>
                <a:sym typeface="Helvetica Neue"/>
              </a:rPr>
              <a:t>: Indicates whether the Container is running. If the liveness probe fails, the </a:t>
            </a:r>
            <a:r>
              <a:rPr lang="en-US" sz="2200" b="0" i="0" dirty="0" err="1">
                <a:effectLst/>
                <a:latin typeface="Helvetica Neue"/>
                <a:ea typeface="Helvetica Neue"/>
                <a:cs typeface="Helvetica Neue"/>
                <a:sym typeface="Helvetica Neue"/>
              </a:rPr>
              <a:t>kubelet</a:t>
            </a:r>
            <a:r>
              <a:rPr lang="en-US" sz="2200" b="0" i="0" dirty="0">
                <a:effectLst/>
                <a:latin typeface="Helvetica Neue"/>
                <a:ea typeface="Helvetica Neue"/>
                <a:cs typeface="Helvetica Neue"/>
                <a:sym typeface="Helvetica Neue"/>
              </a:rPr>
              <a:t> kills the Container, and the Container is subjected to its </a:t>
            </a:r>
            <a:r>
              <a:rPr lang="en-US" sz="2200" b="0" i="0" u="sng" dirty="0">
                <a:effectLst/>
                <a:latin typeface="Helvetica Neue"/>
                <a:ea typeface="Helvetica Neue"/>
                <a:cs typeface="Helvetica Neue"/>
                <a:sym typeface="Helvetica Neue"/>
                <a:hlinkClick r:id="rId6"/>
              </a:rPr>
              <a:t>restart policy</a:t>
            </a:r>
            <a:r>
              <a:rPr lang="en-US" sz="2200" b="0" i="0" dirty="0">
                <a:effectLst/>
                <a:latin typeface="Helvetica Neue"/>
                <a:ea typeface="Helvetica Neue"/>
                <a:cs typeface="Helvetica Neue"/>
                <a:sym typeface="Helvetica Neue"/>
              </a:rPr>
              <a:t>. If a Container does not provide a liveness probe, the default state is Success.</a:t>
            </a:r>
          </a:p>
          <a:p>
            <a:r>
              <a:rPr lang="en-US" sz="2200" b="0" i="0" dirty="0" err="1">
                <a:effectLst/>
                <a:latin typeface="Helvetica Neue"/>
                <a:ea typeface="Helvetica Neue"/>
                <a:cs typeface="Helvetica Neue"/>
                <a:sym typeface="Helvetica Neue"/>
              </a:rPr>
              <a:t>readinessProbe</a:t>
            </a:r>
            <a:r>
              <a:rPr lang="en-US" sz="2200" b="0" i="0" dirty="0">
                <a:effectLst/>
                <a:latin typeface="Helvetica Neue"/>
                <a:ea typeface="Helvetica Neue"/>
                <a:cs typeface="Helvetica Neue"/>
                <a:sym typeface="Helvetica Neue"/>
              </a:rPr>
              <a:t>: Indicates whether the Container is ready to service requests. If the readiness probe fails, the endpoints controller removes the Pod’s IP address from the endpoints of all Services that match the Pod. The default state of readiness before the initial delay is Failure. If a Container does not provide a readiness probe, the default state is Success.</a:t>
            </a:r>
          </a:p>
          <a:p>
            <a:r>
              <a:rPr lang="en-US" sz="2200" b="0" i="0" dirty="0">
                <a:effectLst/>
                <a:latin typeface="Helvetica Neue"/>
                <a:ea typeface="Helvetica Neue"/>
                <a:cs typeface="Helvetica Neue"/>
                <a:sym typeface="Helvetica Neue"/>
              </a:rPr>
              <a:t>When should you use liveness or readiness probes?</a:t>
            </a:r>
          </a:p>
          <a:p>
            <a:r>
              <a:rPr lang="en-US" sz="2200" b="0" i="0" dirty="0">
                <a:effectLst/>
                <a:latin typeface="Helvetica Neue"/>
                <a:ea typeface="Helvetica Neue"/>
                <a:cs typeface="Helvetica Neue"/>
                <a:sym typeface="Helvetica Neue"/>
              </a:rPr>
              <a:t>If the process in your Container is able to crash on its own whenever it encounters an issue or becomes unhealthy, you do not necessarily need a liveness probe; the </a:t>
            </a:r>
            <a:r>
              <a:rPr lang="en-US" sz="2200" b="0" i="0" dirty="0" err="1">
                <a:effectLst/>
                <a:latin typeface="Helvetica Neue"/>
                <a:ea typeface="Helvetica Neue"/>
                <a:cs typeface="Helvetica Neue"/>
                <a:sym typeface="Helvetica Neue"/>
              </a:rPr>
              <a:t>kubelet</a:t>
            </a:r>
            <a:r>
              <a:rPr lang="en-US" sz="2200" b="0" i="0" dirty="0">
                <a:effectLst/>
                <a:latin typeface="Helvetica Neue"/>
                <a:ea typeface="Helvetica Neue"/>
                <a:cs typeface="Helvetica Neue"/>
                <a:sym typeface="Helvetica Neue"/>
              </a:rPr>
              <a:t> will automatically perform the correct action in accordance with the Pod’s </a:t>
            </a:r>
            <a:r>
              <a:rPr lang="en-US" sz="2200" b="0" i="0" dirty="0" err="1">
                <a:effectLst/>
                <a:latin typeface="Helvetica Neue"/>
                <a:ea typeface="Helvetica Neue"/>
                <a:cs typeface="Helvetica Neue"/>
                <a:sym typeface="Helvetica Neue"/>
              </a:rPr>
              <a:t>restartPolicy</a:t>
            </a:r>
            <a:r>
              <a:rPr lang="en-US" sz="2200" b="0" i="0" dirty="0">
                <a:effectLst/>
                <a:latin typeface="Helvetica Neue"/>
                <a:ea typeface="Helvetica Neue"/>
                <a:cs typeface="Helvetica Neue"/>
                <a:sym typeface="Helvetica Neue"/>
              </a:rPr>
              <a:t>.</a:t>
            </a:r>
          </a:p>
          <a:p>
            <a:r>
              <a:rPr lang="en-US" sz="2200" b="0" i="0" dirty="0">
                <a:effectLst/>
                <a:latin typeface="Helvetica Neue"/>
                <a:ea typeface="Helvetica Neue"/>
                <a:cs typeface="Helvetica Neue"/>
                <a:sym typeface="Helvetica Neue"/>
              </a:rPr>
              <a:t>If you’d like your Container to be killed and restarted if a probe fails, then specify a liveness probe, and specify a </a:t>
            </a:r>
            <a:r>
              <a:rPr lang="en-US" sz="2200" b="0" i="0" dirty="0" err="1">
                <a:effectLst/>
                <a:latin typeface="Helvetica Neue"/>
                <a:ea typeface="Helvetica Neue"/>
                <a:cs typeface="Helvetica Neue"/>
                <a:sym typeface="Helvetica Neue"/>
              </a:rPr>
              <a:t>restartPolicy</a:t>
            </a:r>
            <a:r>
              <a:rPr lang="en-US" sz="2200" b="0" i="0" dirty="0">
                <a:effectLst/>
                <a:latin typeface="Helvetica Neue"/>
                <a:ea typeface="Helvetica Neue"/>
                <a:cs typeface="Helvetica Neue"/>
                <a:sym typeface="Helvetica Neue"/>
              </a:rPr>
              <a:t> of Always or </a:t>
            </a:r>
            <a:r>
              <a:rPr lang="en-US" sz="2200" b="0" i="0" dirty="0" err="1">
                <a:effectLst/>
                <a:latin typeface="Helvetica Neue"/>
                <a:ea typeface="Helvetica Neue"/>
                <a:cs typeface="Helvetica Neue"/>
                <a:sym typeface="Helvetica Neue"/>
              </a:rPr>
              <a:t>OnFailure</a:t>
            </a:r>
            <a:r>
              <a:rPr lang="en-US" sz="2200" b="0" i="0" dirty="0">
                <a:effectLst/>
                <a:latin typeface="Helvetica Neue"/>
                <a:ea typeface="Helvetica Neue"/>
                <a:cs typeface="Helvetica Neue"/>
                <a:sym typeface="Helvetica Neue"/>
              </a:rPr>
              <a:t>.</a:t>
            </a:r>
          </a:p>
          <a:p>
            <a:r>
              <a:rPr lang="en-US" sz="2200" b="0" i="0" dirty="0">
                <a:effectLst/>
                <a:latin typeface="Helvetica Neue"/>
                <a:ea typeface="Helvetica Neue"/>
                <a:cs typeface="Helvetica Neue"/>
                <a:sym typeface="Helvetica Neue"/>
              </a:rPr>
              <a:t>If you’d like to start sending traffic to a Pod only when a probe succeeds, specify a readiness probe. In this case, the readiness probe might be the same as the liveness probe, but the existence of the readiness probe in the spec means that the Pod will start without receiving any traffic and only start receiving traffic after the probe starts succeeding.</a:t>
            </a:r>
          </a:p>
          <a:p>
            <a:r>
              <a:rPr lang="en-US" sz="2200" b="0" i="0" dirty="0">
                <a:effectLst/>
                <a:latin typeface="Helvetica Neue"/>
                <a:ea typeface="Helvetica Neue"/>
                <a:cs typeface="Helvetica Neue"/>
                <a:sym typeface="Helvetica Neue"/>
              </a:rPr>
              <a:t>If you want your Container to be able to take itself down for maintenance, you can specify a readiness probe that checks an endpoint specific to readiness that is different from the liveness probe.</a:t>
            </a:r>
          </a:p>
          <a:p>
            <a:r>
              <a:rPr lang="en-US" sz="2200" b="0" i="0" dirty="0">
                <a:effectLst/>
                <a:latin typeface="Helvetica Neue"/>
                <a:ea typeface="Helvetica Neue"/>
                <a:cs typeface="Helvetica Neue"/>
                <a:sym typeface="Helvetica Neue"/>
              </a:rPr>
              <a:t>Note that if you just want to be able to drain requests when the Pod is deleted, you do not necessarily need a readiness probe; on deletion, the Pod automatically puts itself into an unready state regardless of whether the readiness probe exists. The Pod remains in the unready state while it waits for the Containers in the Pod to stop.</a:t>
            </a:r>
          </a:p>
          <a:p>
            <a:endParaRPr lang="en-US" dirty="0"/>
          </a:p>
        </p:txBody>
      </p:sp>
    </p:spTree>
    <p:extLst>
      <p:ext uri="{BB962C8B-B14F-4D97-AF65-F5344CB8AC3E}">
        <p14:creationId xmlns:p14="http://schemas.microsoft.com/office/powerpoint/2010/main" val="32432572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xfrm>
            <a:off x="190500" y="706438"/>
            <a:ext cx="6273800" cy="3529012"/>
          </a:xfrm>
          <a:ln/>
        </p:spPr>
      </p:sp>
      <p:sp>
        <p:nvSpPr>
          <p:cNvPr id="56323" name="Notes Placeholder 2"/>
          <p:cNvSpPr>
            <a:spLocks noGrp="1"/>
          </p:cNvSpPr>
          <p:nvPr>
            <p:ph type="body" idx="1"/>
          </p:nvPr>
        </p:nvSpPr>
        <p:spPr>
          <a:xfrm>
            <a:off x="887413" y="4478338"/>
            <a:ext cx="4872037" cy="4238625"/>
          </a:xfrm>
          <a:ln/>
          <a:extLst>
            <a:ext uri="{91240B29-F687-4F45-9708-019B960494DF}">
              <a14:hiddenLine xmlns:a14="http://schemas.microsoft.com/office/drawing/2010/main" w="9525" cap="rnd">
                <a:solidFill>
                  <a:srgbClr val="000000"/>
                </a:solidFill>
                <a:miter lim="800000"/>
                <a:headEnd/>
                <a:tailEnd/>
              </a14:hiddenLine>
            </a:ext>
          </a:extLst>
        </p:spPr>
        <p:txBody>
          <a:bodyPr lIns="82225" tIns="41467" rIns="82225" bIns="41467"/>
          <a:lstStyle/>
          <a:p>
            <a:pPr defTabSz="914400" eaLnBrk="1" hangingPunct="1">
              <a:lnSpc>
                <a:spcPct val="90000"/>
              </a:lnSpc>
              <a:defRPr/>
            </a:pPr>
            <a:r>
              <a:rPr lang="en-US" dirty="0">
                <a:ea typeface="MS PGothic" charset="0"/>
                <a:cs typeface="Arial" charset="0"/>
              </a:rPr>
              <a:t>Users can store their </a:t>
            </a:r>
            <a:r>
              <a:rPr lang="en-US" dirty="0" err="1">
                <a:ea typeface="MS PGothic" charset="0"/>
                <a:cs typeface="Arial" charset="0"/>
              </a:rPr>
              <a:t>docker</a:t>
            </a:r>
            <a:r>
              <a:rPr lang="en-US" baseline="0" dirty="0">
                <a:ea typeface="MS PGothic" charset="0"/>
                <a:cs typeface="Arial" charset="0"/>
              </a:rPr>
              <a:t> images here.. It is backed by persistent storage.. </a:t>
            </a:r>
            <a:endParaRPr lang="en-US" dirty="0">
              <a:ea typeface="MS PGothic" charset="0"/>
              <a:cs typeface="Arial" charset="0"/>
            </a:endParaRPr>
          </a:p>
        </p:txBody>
      </p:sp>
      <p:sp>
        <p:nvSpPr>
          <p:cNvPr id="35843" name="Slide Number Placeholder 3"/>
          <p:cNvSpPr txBox="1">
            <a:spLocks noGrp="1"/>
          </p:cNvSpPr>
          <p:nvPr/>
        </p:nvSpPr>
        <p:spPr bwMode="auto">
          <a:xfrm>
            <a:off x="-82550" y="-565150"/>
            <a:ext cx="158750" cy="601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1600">
                <a:solidFill>
                  <a:srgbClr val="000000"/>
                </a:solidFill>
                <a:round/>
                <a:headEnd/>
                <a:tailEnd/>
              </a14:hiddenLine>
            </a:ext>
          </a:extLst>
        </p:spPr>
        <p:txBody>
          <a:bodyPr lIns="82225" tIns="41467" rIns="82225" bIns="41467" anchor="b"/>
          <a:lstStyle>
            <a:lvl1pPr defTabSz="900113" eaLnBrk="0" hangingPunct="0">
              <a:defRPr sz="4000">
                <a:solidFill>
                  <a:srgbClr val="000000"/>
                </a:solidFill>
                <a:latin typeface="Gill Sans" charset="0"/>
                <a:ea typeface="ＭＳ Ｐゴシック" charset="0"/>
                <a:cs typeface="ＭＳ Ｐゴシック" charset="0"/>
                <a:sym typeface="Gill Sans" charset="0"/>
              </a:defRPr>
            </a:lvl1pPr>
            <a:lvl2pPr marL="742950" indent="-285750" defTabSz="900113" eaLnBrk="0" hangingPunct="0">
              <a:defRPr sz="4000">
                <a:solidFill>
                  <a:srgbClr val="000000"/>
                </a:solidFill>
                <a:latin typeface="Gill Sans" charset="0"/>
                <a:ea typeface="ＭＳ Ｐゴシック" charset="0"/>
                <a:sym typeface="Gill Sans" charset="0"/>
              </a:defRPr>
            </a:lvl2pPr>
            <a:lvl3pPr marL="1143000" indent="-228600" defTabSz="900113" eaLnBrk="0" hangingPunct="0">
              <a:defRPr sz="4000">
                <a:solidFill>
                  <a:srgbClr val="000000"/>
                </a:solidFill>
                <a:latin typeface="Gill Sans" charset="0"/>
                <a:ea typeface="ＭＳ Ｐゴシック" charset="0"/>
                <a:sym typeface="Gill Sans" charset="0"/>
              </a:defRPr>
            </a:lvl3pPr>
            <a:lvl4pPr marL="1600200" indent="-228600" defTabSz="900113" eaLnBrk="0" hangingPunct="0">
              <a:defRPr sz="4000">
                <a:solidFill>
                  <a:srgbClr val="000000"/>
                </a:solidFill>
                <a:latin typeface="Gill Sans" charset="0"/>
                <a:ea typeface="ＭＳ Ｐゴシック" charset="0"/>
                <a:sym typeface="Gill Sans" charset="0"/>
              </a:defRPr>
            </a:lvl4pPr>
            <a:lvl5pPr marL="2057400" indent="-228600" defTabSz="900113" eaLnBrk="0" hangingPunct="0">
              <a:defRPr sz="4000">
                <a:solidFill>
                  <a:srgbClr val="000000"/>
                </a:solidFill>
                <a:latin typeface="Gill Sans" charset="0"/>
                <a:ea typeface="ＭＳ Ｐゴシック" charset="0"/>
                <a:sym typeface="Gill Sans" charset="0"/>
              </a:defRPr>
            </a:lvl5pPr>
            <a:lvl6pPr marL="2514600" indent="-228600" defTabSz="900113" eaLnBrk="0" fontAlgn="base" hangingPunct="0">
              <a:spcBef>
                <a:spcPct val="0"/>
              </a:spcBef>
              <a:spcAft>
                <a:spcPct val="0"/>
              </a:spcAft>
              <a:defRPr sz="4000">
                <a:solidFill>
                  <a:srgbClr val="000000"/>
                </a:solidFill>
                <a:latin typeface="Gill Sans" charset="0"/>
                <a:ea typeface="ＭＳ Ｐゴシック" charset="0"/>
                <a:sym typeface="Gill Sans" charset="0"/>
              </a:defRPr>
            </a:lvl6pPr>
            <a:lvl7pPr marL="2971800" indent="-228600" defTabSz="900113" eaLnBrk="0" fontAlgn="base" hangingPunct="0">
              <a:spcBef>
                <a:spcPct val="0"/>
              </a:spcBef>
              <a:spcAft>
                <a:spcPct val="0"/>
              </a:spcAft>
              <a:defRPr sz="4000">
                <a:solidFill>
                  <a:srgbClr val="000000"/>
                </a:solidFill>
                <a:latin typeface="Gill Sans" charset="0"/>
                <a:ea typeface="ＭＳ Ｐゴシック" charset="0"/>
                <a:sym typeface="Gill Sans" charset="0"/>
              </a:defRPr>
            </a:lvl7pPr>
            <a:lvl8pPr marL="3429000" indent="-228600" defTabSz="900113" eaLnBrk="0" fontAlgn="base" hangingPunct="0">
              <a:spcBef>
                <a:spcPct val="0"/>
              </a:spcBef>
              <a:spcAft>
                <a:spcPct val="0"/>
              </a:spcAft>
              <a:defRPr sz="4000">
                <a:solidFill>
                  <a:srgbClr val="000000"/>
                </a:solidFill>
                <a:latin typeface="Gill Sans" charset="0"/>
                <a:ea typeface="ＭＳ Ｐゴシック" charset="0"/>
                <a:sym typeface="Gill Sans" charset="0"/>
              </a:defRPr>
            </a:lvl8pPr>
            <a:lvl9pPr marL="3886200" indent="-228600" defTabSz="900113" eaLnBrk="0" fontAlgn="base" hangingPunct="0">
              <a:spcBef>
                <a:spcPct val="0"/>
              </a:spcBef>
              <a:spcAft>
                <a:spcPct val="0"/>
              </a:spcAft>
              <a:defRPr sz="4000">
                <a:solidFill>
                  <a:srgbClr val="000000"/>
                </a:solidFill>
                <a:latin typeface="Gill Sans" charset="0"/>
                <a:ea typeface="ＭＳ Ｐゴシック" charset="0"/>
                <a:sym typeface="Gill Sans" charset="0"/>
              </a:defRPr>
            </a:lvl9pPr>
          </a:lstStyle>
          <a:p>
            <a:pPr algn="r" eaLnBrk="1" hangingPunct="1">
              <a:lnSpc>
                <a:spcPct val="97000"/>
              </a:lnSpc>
              <a:buSzPct val="100000"/>
            </a:pPr>
            <a:fld id="{D38B4DAA-9162-BD44-AAA4-C36050BF686B}" type="slidenum">
              <a:rPr lang="en-GB" sz="2400">
                <a:latin typeface="Times New Roman" charset="0"/>
                <a:ea typeface="MS PGothic" charset="0"/>
                <a:cs typeface="MS PGothic" charset="0"/>
              </a:rPr>
              <a:pPr algn="r" eaLnBrk="1" hangingPunct="1">
                <a:lnSpc>
                  <a:spcPct val="97000"/>
                </a:lnSpc>
                <a:buSzPct val="100000"/>
              </a:pPr>
              <a:t>9</a:t>
            </a:fld>
            <a:endParaRPr lang="en-GB" sz="2400">
              <a:latin typeface="Times New Roman" charset="0"/>
              <a:ea typeface="MS PGothic" charset="0"/>
              <a:cs typeface="MS PGothic" charset="0"/>
            </a:endParaRPr>
          </a:p>
        </p:txBody>
      </p:sp>
    </p:spTree>
    <p:extLst>
      <p:ext uri="{BB962C8B-B14F-4D97-AF65-F5344CB8AC3E}">
        <p14:creationId xmlns:p14="http://schemas.microsoft.com/office/powerpoint/2010/main" val="11465272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53060870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4.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3.xml"/><Relationship Id="rId4" Type="http://schemas.openxmlformats.org/officeDocument/2006/relationships/image" Target="../media/image6.pn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en-US"/>
              <a:t>IBM Cloud / DOC ID / Month XX, 2017 / © 2017 IBM Corporation</a:t>
            </a:r>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a:t>Click to edit Master title style</a:t>
            </a:r>
            <a:endParaRPr lang="en-US" dirty="0"/>
          </a:p>
        </p:txBody>
      </p:sp>
      <p:pic>
        <p:nvPicPr>
          <p:cNvPr id="5" name="Picture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393811" y="241300"/>
            <a:ext cx="521589" cy="211455"/>
          </a:xfrm>
          <a:prstGeom prst="rect">
            <a:avLst/>
          </a:prstGeom>
        </p:spPr>
      </p:pic>
      <p:pic>
        <p:nvPicPr>
          <p:cNvPr id="7" name="Picture 6"/>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410747" y="4604932"/>
            <a:ext cx="1574103" cy="398967"/>
          </a:xfrm>
          <a:prstGeom prst="rect">
            <a:avLst/>
          </a:prstGeom>
        </p:spPr>
      </p:pic>
      <p:pic>
        <p:nvPicPr>
          <p:cNvPr id="8" name="Picture 7"/>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4467224" y="405272"/>
            <a:ext cx="4297421" cy="3687650"/>
          </a:xfrm>
          <a:prstGeom prst="rect">
            <a:avLst/>
          </a:prstGeom>
        </p:spPr>
      </p:pic>
    </p:spTree>
    <p:extLst>
      <p:ext uri="{BB962C8B-B14F-4D97-AF65-F5344CB8AC3E}">
        <p14:creationId xmlns:p14="http://schemas.microsoft.com/office/powerpoint/2010/main" val="1827779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798569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17147510"/>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103676729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26559850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97103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754658403"/>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pic>
        <p:nvPicPr>
          <p:cNvPr id="5" name="Picture 4" descr="ibm_gry.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358667420"/>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pPr defTabSz="455474"/>
            <a:fld id="{E9549862-13E2-C34D-815E-8545BD36FC59}" type="slidenum">
              <a:rPr lang="en-US" smtClean="0">
                <a:solidFill>
                  <a:srgbClr val="6D7777"/>
                </a:solidFill>
              </a:rPr>
              <a:pPr defTabSz="455474"/>
              <a:t>‹#›</a:t>
            </a:fld>
            <a:endParaRPr lang="en-US" dirty="0">
              <a:solidFill>
                <a:srgbClr val="6D7777"/>
              </a:solidFill>
            </a:endParaRPr>
          </a:p>
        </p:txBody>
      </p:sp>
      <p:sp>
        <p:nvSpPr>
          <p:cNvPr id="5" name="Content Placeholder 4"/>
          <p:cNvSpPr>
            <a:spLocks noGrp="1"/>
          </p:cNvSpPr>
          <p:nvPr>
            <p:ph sz="quarter" idx="11"/>
          </p:nvPr>
        </p:nvSpPr>
        <p:spPr>
          <a:xfrm>
            <a:off x="293091" y="902317"/>
            <a:ext cx="8165110" cy="3810051"/>
          </a:xfrm>
        </p:spPr>
        <p:txBody>
          <a:bodyPr/>
          <a:lstStyle>
            <a:lvl2pPr marL="397023" indent="-158174">
              <a:buClr>
                <a:schemeClr val="tx1"/>
              </a:buClr>
              <a:buSzPct val="90000"/>
              <a:buFont typeface=".AppleSystemUIFont" charset="-120"/>
              <a:buChar char="–"/>
              <a:defRPr/>
            </a:lvl2pPr>
            <a:lvl3pPr marL="591566" indent="-172462">
              <a:buFont typeface="LucidaGrande" charset="0"/>
              <a:buChar char="-"/>
              <a:defRPr/>
            </a:lvl3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512300141"/>
      </p:ext>
    </p:extLst>
  </p:cSld>
  <p:clrMapOvr>
    <a:masterClrMapping/>
  </p:clrMapOvr>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1pPr marL="171427" indent="-171427">
              <a:buFont typeface="Arial" panose="020B0604020202020204" pitchFamily="34" charset="0"/>
              <a:buChar char="•"/>
              <a:defRPr/>
            </a:lvl1pPr>
            <a:lvl2pPr marL="342854" indent="-171427">
              <a:buFont typeface="Wingdings" panose="05000000000000000000" pitchFamily="2" charset="2"/>
              <a:buChar char="§"/>
              <a:defRPr/>
            </a:lvl2pPr>
            <a:lvl3pPr marL="514281" indent="-171427">
              <a:buFont typeface="Arial" panose="020B0604020202020204" pitchFamily="34" charset="0"/>
              <a:buChar char="−"/>
              <a:defRPr/>
            </a:lvl3pPr>
            <a:lvl4pPr marL="509920" indent="0">
              <a:buNone/>
              <a:defRPr/>
            </a:lvl4pPr>
          </a:lstStyle>
          <a:p>
            <a:pPr lvl="0"/>
            <a:r>
              <a:rPr lang="en-US" smtClean="0"/>
              <a:t>Click to edit Master text styles</a:t>
            </a:r>
          </a:p>
          <a:p>
            <a:pPr lvl="1"/>
            <a:r>
              <a:rPr lang="en-US" smtClean="0"/>
              <a:t>Second level</a:t>
            </a:r>
          </a:p>
          <a:p>
            <a:pPr lvl="2"/>
            <a:r>
              <a:rPr lang="en-US" smtClean="0"/>
              <a:t>Third level</a:t>
            </a:r>
          </a:p>
        </p:txBody>
      </p:sp>
      <p:sp>
        <p:nvSpPr>
          <p:cNvPr id="4" name="Rectangle 10"/>
          <p:cNvSpPr>
            <a:spLocks noGrp="1" noChangeArrowheads="1"/>
          </p:cNvSpPr>
          <p:nvPr>
            <p:ph type="sldNum" sz="quarter" idx="10"/>
          </p:nvPr>
        </p:nvSpPr>
        <p:spPr>
          <a:ln/>
        </p:spPr>
        <p:txBody>
          <a:bodyPr/>
          <a:lstStyle>
            <a:lvl1pPr>
              <a:defRPr/>
            </a:lvl1pPr>
          </a:lstStyle>
          <a:p>
            <a:pPr>
              <a:defRPr/>
            </a:pPr>
            <a:fld id="{11A68DD8-55F1-4DDB-A894-47428CF80362}" type="slidenum">
              <a:rPr lang="en-US" smtClean="0"/>
              <a:pPr>
                <a:defRPr/>
              </a:pPr>
              <a:t>‹#›</a:t>
            </a:fld>
            <a:endParaRPr lang="en-US" dirty="0"/>
          </a:p>
        </p:txBody>
      </p:sp>
    </p:spTree>
    <p:extLst>
      <p:ext uri="{BB962C8B-B14F-4D97-AF65-F5344CB8AC3E}">
        <p14:creationId xmlns:p14="http://schemas.microsoft.com/office/powerpoint/2010/main" val="3007309934"/>
      </p:ext>
    </p:extLst>
  </p:cSld>
  <p:clrMapOvr>
    <a:masterClrMapping/>
  </p:clrMapOvr>
  <p:timing>
    <p:tnLst>
      <p:par>
        <p:cTn id="1" dur="indefinite" restart="never" nodeType="tmRoot"/>
      </p:par>
    </p:tnLst>
  </p:timing>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pic>
        <p:nvPicPr>
          <p:cNvPr id="7" name="Picture 6"/>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4467224" y="405272"/>
            <a:ext cx="4297421" cy="3687650"/>
          </a:xfrm>
          <a:prstGeom prst="rect">
            <a:avLst/>
          </a:prstGeom>
        </p:spPr>
      </p:pic>
      <p:pic>
        <p:nvPicPr>
          <p:cNvPr id="8" name="Picture 7" descr="ibm_gry.png"/>
          <p:cNvPicPr>
            <a:picLocks noChangeAspect="1"/>
          </p:cNvPicPr>
          <p:nvPr userDrawn="1"/>
        </p:nvPicPr>
        <p:blipFill>
          <a:blip r:embed="rId4" cstate="email">
            <a:biLevel thresh="75000"/>
            <a:extLst>
              <a:ext uri="{28A0092B-C50C-407E-A947-70E740481C1C}">
                <a14:useLocalDpi xmlns:a14="http://schemas.microsoft.com/office/drawing/2010/main"/>
              </a:ext>
            </a:extLst>
          </a:blip>
          <a:stretch>
            <a:fillRect/>
          </a:stretch>
        </p:blipFill>
        <p:spPr>
          <a:xfrm>
            <a:off x="8393811" y="240045"/>
            <a:ext cx="521589" cy="211471"/>
          </a:xfrm>
          <a:prstGeom prst="rect">
            <a:avLst/>
          </a:prstGeom>
        </p:spPr>
      </p:pic>
      <p:pic>
        <p:nvPicPr>
          <p:cNvPr id="9" name="Picture 8"/>
          <p:cNvPicPr>
            <a:picLocks noChangeAspect="1"/>
          </p:cNvPicPr>
          <p:nvPr userDrawn="1"/>
        </p:nvPicPr>
        <p:blipFill rotWithShape="1">
          <a:blip r:embed="rId5" cstate="email">
            <a:extLst>
              <a:ext uri="{28A0092B-C50C-407E-A947-70E740481C1C}">
                <a14:useLocalDpi xmlns:a14="http://schemas.microsoft.com/office/drawing/2010/main"/>
              </a:ext>
            </a:extLst>
          </a:blip>
          <a:srcRect/>
          <a:stretch/>
        </p:blipFill>
        <p:spPr>
          <a:xfrm>
            <a:off x="7410684" y="4584701"/>
            <a:ext cx="1620427" cy="470448"/>
          </a:xfrm>
          <a:prstGeom prst="rect">
            <a:avLst/>
          </a:prstGeom>
        </p:spPr>
      </p:pic>
    </p:spTree>
    <p:extLst>
      <p:ext uri="{BB962C8B-B14F-4D97-AF65-F5344CB8AC3E}">
        <p14:creationId xmlns:p14="http://schemas.microsoft.com/office/powerpoint/2010/main" val="22723818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itle, bulle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7"/>
            <a:ext cx="8686800" cy="86430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9" name="Text Placeholder 8"/>
          <p:cNvSpPr>
            <a:spLocks noGrp="1"/>
          </p:cNvSpPr>
          <p:nvPr>
            <p:ph type="body" sz="quarter" idx="14" hasCustomPrompt="1"/>
          </p:nvPr>
        </p:nvSpPr>
        <p:spPr>
          <a:xfrm>
            <a:off x="228601" y="1136650"/>
            <a:ext cx="8686800" cy="3562350"/>
          </a:xfrm>
        </p:spPr>
        <p:txBody>
          <a:bodyPr/>
          <a:lstStyle>
            <a:lvl1pPr marL="285750" marR="0" indent="-285750" algn="l" defTabSz="457200" rtl="0" eaLnBrk="1" fontAlgn="auto" latinLnBrk="0" hangingPunct="1">
              <a:lnSpc>
                <a:spcPct val="100000"/>
              </a:lnSpc>
              <a:spcBef>
                <a:spcPts val="1100"/>
              </a:spcBef>
              <a:spcAft>
                <a:spcPts val="0"/>
              </a:spcAft>
              <a:buClrTx/>
              <a:buSzTx/>
              <a:buFont typeface=".AppleSystemUIFont" charset="-120"/>
              <a:buChar char="−"/>
              <a:tabLst/>
              <a:defRPr/>
            </a:lvl1pPr>
          </a:lstStyle>
          <a:p>
            <a:pPr marL="0" marR="0" lvl="0" indent="0" algn="l" defTabSz="457200" rtl="0" eaLnBrk="1" fontAlgn="auto" latinLnBrk="0" hangingPunct="1">
              <a:lnSpc>
                <a:spcPct val="100000"/>
              </a:lnSpc>
              <a:spcBef>
                <a:spcPts val="1100"/>
              </a:spcBef>
              <a:spcAft>
                <a:spcPts val="0"/>
              </a:spcAft>
              <a:buClrTx/>
              <a:buSzTx/>
              <a:tabLst/>
              <a:defRPr/>
            </a:pPr>
            <a:r>
              <a:rPr lang="en-US" dirty="0"/>
              <a:t> 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4" name="Footer Placeholder 3"/>
          <p:cNvSpPr>
            <a:spLocks noGrp="1"/>
          </p:cNvSpPr>
          <p:nvPr>
            <p:ph type="ftr" sz="quarter" idx="11"/>
          </p:nvPr>
        </p:nvSpPr>
        <p:spPr/>
        <p:txBody>
          <a:bodyPr/>
          <a:lstStyle>
            <a:lvl1pPr>
              <a:defRPr>
                <a:latin typeface="+mn-lt"/>
              </a:defRPr>
            </a:lvl1pPr>
          </a:lstStyle>
          <a:p>
            <a:r>
              <a:rPr lang="en-US"/>
              <a:t>IBM Cloud / DOC ID / Month XX, 2017 / © 2017 IBM Corporation</a:t>
            </a:r>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158238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Tree>
    <p:extLst>
      <p:ext uri="{BB962C8B-B14F-4D97-AF65-F5344CB8AC3E}">
        <p14:creationId xmlns:p14="http://schemas.microsoft.com/office/powerpoint/2010/main" val="1885081636"/>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66284543"/>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2598823"/>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3"/>
            <a:ext cx="8686800" cy="846582"/>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solidFill>
                  <a:schemeClr val="tx1"/>
                </a:solidFill>
              </a:defRPr>
            </a:lvl1p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123949"/>
            <a:ext cx="8686800" cy="3496566"/>
          </a:xfrm>
        </p:spPr>
        <p:txBody>
          <a:bodyPr/>
          <a:lstStyle>
            <a:lvl1pPr>
              <a:lnSpc>
                <a:spcPct val="90000"/>
              </a:lnSpc>
              <a:spcBef>
                <a:spcPts val="0"/>
              </a:spcBef>
              <a:defRPr sz="9600" b="1" baseline="0">
                <a:solidFill>
                  <a:schemeClr val="tx1"/>
                </a:solidFill>
              </a:defRPr>
            </a:lvl1pPr>
          </a:lstStyle>
          <a:p>
            <a:pPr lvl="0"/>
            <a:r>
              <a:rPr lang="en-US" dirty="0"/>
              <a:t>Click to edit Master text styles</a:t>
            </a:r>
          </a:p>
        </p:txBody>
      </p:sp>
    </p:spTree>
    <p:extLst>
      <p:ext uri="{BB962C8B-B14F-4D97-AF65-F5344CB8AC3E}">
        <p14:creationId xmlns:p14="http://schemas.microsoft.com/office/powerpoint/2010/main" val="1080506850"/>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3"/>
            <a:ext cx="4114800" cy="846582"/>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solidFill>
                  <a:schemeClr val="tx1"/>
                </a:solidFill>
              </a:defRPr>
            </a:lvl1p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123949"/>
            <a:ext cx="4114800" cy="3496566"/>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956908918"/>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263152443"/>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solidFill>
                  <a:schemeClr val="tx1"/>
                </a:solidFill>
              </a:defRPr>
            </a:lvl1pPr>
          </a:lstStyle>
          <a:p>
            <a:r>
              <a:rPr lang="de-DE" dirty="0"/>
              <a:t>IBM Cloud / © 2018 IBM Corporation  </a:t>
            </a:r>
            <a:r>
              <a:rPr lang="en-US" dirty="0"/>
              <a:t>IBM and Business Partner use only</a:t>
            </a:r>
          </a:p>
        </p:txBody>
      </p:sp>
    </p:spTree>
    <p:extLst>
      <p:ext uri="{BB962C8B-B14F-4D97-AF65-F5344CB8AC3E}">
        <p14:creationId xmlns:p14="http://schemas.microsoft.com/office/powerpoint/2010/main" val="113428032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701162"/>
            <a:ext cx="4114800" cy="4038367"/>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6" name="Text Placeholder 5"/>
          <p:cNvSpPr>
            <a:spLocks noGrp="1"/>
          </p:cNvSpPr>
          <p:nvPr>
            <p:ph type="body" sz="quarter" idx="12"/>
          </p:nvPr>
        </p:nvSpPr>
        <p:spPr>
          <a:xfrm>
            <a:off x="4800600" y="701162"/>
            <a:ext cx="4114800" cy="3992344"/>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8686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63713827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9557597"/>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8686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6" name="Text Placeholder 5"/>
          <p:cNvSpPr>
            <a:spLocks noGrp="1"/>
          </p:cNvSpPr>
          <p:nvPr>
            <p:ph type="body" sz="quarter" idx="12"/>
          </p:nvPr>
        </p:nvSpPr>
        <p:spPr>
          <a:xfrm>
            <a:off x="4800600" y="1118616"/>
            <a:ext cx="4114800" cy="3564510"/>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9"/>
            <a:ext cx="8686800" cy="204978"/>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118616"/>
            <a:ext cx="4114800" cy="3564509"/>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87889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0985543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6" name="Content Placeholder 5"/>
          <p:cNvSpPr>
            <a:spLocks noGrp="1"/>
          </p:cNvSpPr>
          <p:nvPr>
            <p:ph sz="quarter" idx="12"/>
          </p:nvPr>
        </p:nvSpPr>
        <p:spPr>
          <a:xfrm>
            <a:off x="228600" y="1056894"/>
            <a:ext cx="4114800" cy="3626231"/>
          </a:xfrm>
        </p:spPr>
        <p:txBody>
          <a:bodyPr/>
          <a:lstStyle>
            <a:lvl1pPr>
              <a:defRPr sz="2400"/>
            </a:lvl1pPr>
          </a:lstStyle>
          <a:p>
            <a:pPr lvl="0"/>
            <a:r>
              <a:rPr lang="en-US" dirty="0"/>
              <a:t>Click to edit Master text styles</a:t>
            </a:r>
          </a:p>
        </p:txBody>
      </p:sp>
      <p:sp>
        <p:nvSpPr>
          <p:cNvPr id="8" name="Content Placeholder 7"/>
          <p:cNvSpPr>
            <a:spLocks noGrp="1"/>
          </p:cNvSpPr>
          <p:nvPr>
            <p:ph sz="quarter" idx="13"/>
          </p:nvPr>
        </p:nvSpPr>
        <p:spPr>
          <a:xfrm>
            <a:off x="4800600" y="1056894"/>
            <a:ext cx="4114800" cy="3626231"/>
          </a:xfrm>
        </p:spPr>
        <p:txBody>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862990"/>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8686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6" name="Text Placeholder 5"/>
          <p:cNvSpPr>
            <a:spLocks noGrp="1"/>
          </p:cNvSpPr>
          <p:nvPr>
            <p:ph type="body" sz="quarter" idx="12"/>
          </p:nvPr>
        </p:nvSpPr>
        <p:spPr>
          <a:xfrm>
            <a:off x="4800600" y="1118616"/>
            <a:ext cx="1828800" cy="3564508"/>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9"/>
            <a:ext cx="8686800" cy="204978"/>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118616"/>
            <a:ext cx="1828800" cy="3564508"/>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2514600" y="1118616"/>
            <a:ext cx="1828800" cy="3564508"/>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7086600" y="1118616"/>
            <a:ext cx="1828800" cy="3564508"/>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16975828"/>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123950"/>
            <a:ext cx="4114800" cy="3559175"/>
          </a:xfrm>
        </p:spPr>
        <p:txBody>
          <a:bodyPr/>
          <a:lstStyle>
            <a:lvl1pPr>
              <a:defRPr sz="1600"/>
            </a:lvl1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474976457"/>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7" name="Text Placeholder 6"/>
          <p:cNvSpPr>
            <a:spLocks noGrp="1"/>
          </p:cNvSpPr>
          <p:nvPr>
            <p:ph type="body" sz="quarter" idx="14"/>
          </p:nvPr>
        </p:nvSpPr>
        <p:spPr>
          <a:xfrm>
            <a:off x="228600" y="1123950"/>
            <a:ext cx="1828800" cy="3559174"/>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2514600" y="1123950"/>
            <a:ext cx="1828800" cy="3559174"/>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525575478"/>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123950"/>
            <a:ext cx="4114800" cy="3475482"/>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6" name="Text Placeholder 5"/>
          <p:cNvSpPr>
            <a:spLocks noGrp="1"/>
          </p:cNvSpPr>
          <p:nvPr>
            <p:ph type="body" sz="quarter" idx="12"/>
          </p:nvPr>
        </p:nvSpPr>
        <p:spPr>
          <a:xfrm>
            <a:off x="4800600" y="1123950"/>
            <a:ext cx="1828800" cy="347477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8686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123950"/>
            <a:ext cx="1828800" cy="347477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3979721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123954"/>
            <a:ext cx="4114800" cy="3475477"/>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6" name="Text Placeholder 5"/>
          <p:cNvSpPr>
            <a:spLocks noGrp="1"/>
          </p:cNvSpPr>
          <p:nvPr>
            <p:ph type="body" sz="quarter" idx="12"/>
          </p:nvPr>
        </p:nvSpPr>
        <p:spPr>
          <a:xfrm>
            <a:off x="4800600" y="1123954"/>
            <a:ext cx="4114800" cy="3475477"/>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502164"/>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6328894"/>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60641244"/>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Tree>
    <p:extLst>
      <p:ext uri="{BB962C8B-B14F-4D97-AF65-F5344CB8AC3E}">
        <p14:creationId xmlns:p14="http://schemas.microsoft.com/office/powerpoint/2010/main" val="523726606"/>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12" name="Text Placeholder 11"/>
          <p:cNvSpPr>
            <a:spLocks noGrp="1"/>
          </p:cNvSpPr>
          <p:nvPr>
            <p:ph type="body" sz="quarter" idx="13"/>
          </p:nvPr>
        </p:nvSpPr>
        <p:spPr>
          <a:xfrm>
            <a:off x="228600" y="192024"/>
            <a:ext cx="4114800" cy="511308"/>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123955"/>
            <a:ext cx="4114800" cy="3462056"/>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740812061"/>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solidFill>
                  <a:schemeClr val="bg2"/>
                </a:solidFill>
              </a:defRPr>
            </a:lvl1pPr>
          </a:lstStyle>
          <a:p>
            <a:r>
              <a:rPr lang="de-DE" dirty="0"/>
              <a:t>IBM Cloud / © 2018 IBM Corporation  </a:t>
            </a:r>
            <a:r>
              <a:rPr lang="en-US" dirty="0"/>
              <a:t>IBM and Business Partner use only</a:t>
            </a:r>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656075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195355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solidFill>
                  <a:schemeClr val="bg2"/>
                </a:solidFill>
              </a:defRPr>
            </a:lvl1pPr>
          </a:lstStyle>
          <a:p>
            <a:r>
              <a:rPr lang="de-DE" dirty="0"/>
              <a:t>IBM Cloud / © 2018 IBM Corporation  </a:t>
            </a:r>
            <a:r>
              <a:rPr lang="en-US" dirty="0"/>
              <a:t>IBM and Business Partner use only</a:t>
            </a:r>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005149176"/>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81328661"/>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solidFill>
                  <a:schemeClr val="bg2"/>
                </a:solidFill>
              </a:defRPr>
            </a:lvl1pPr>
          </a:lstStyle>
          <a:p>
            <a:r>
              <a:rPr lang="de-DE" dirty="0"/>
              <a:t>IBM Cloud / © 2018 IBM Corporation  </a:t>
            </a:r>
            <a:r>
              <a:rPr lang="en-US" dirty="0"/>
              <a:t>IBM and Business Partner use only</a:t>
            </a:r>
          </a:p>
        </p:txBody>
      </p:sp>
    </p:spTree>
    <p:extLst>
      <p:ext uri="{BB962C8B-B14F-4D97-AF65-F5344CB8AC3E}">
        <p14:creationId xmlns:p14="http://schemas.microsoft.com/office/powerpoint/2010/main" val="1091205935"/>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solidFill>
                  <a:schemeClr val="bg2"/>
                </a:solidFill>
              </a:defRPr>
            </a:lvl1pPr>
          </a:lstStyle>
          <a:p>
            <a:r>
              <a:rPr lang="de-DE" dirty="0"/>
              <a:t>IBM Cloud / © 2018 IBM Corporation  </a:t>
            </a:r>
            <a:r>
              <a:rPr lang="en-US" dirty="0"/>
              <a:t>IBM and Business Partner use only</a:t>
            </a:r>
          </a:p>
        </p:txBody>
      </p:sp>
    </p:spTree>
    <p:extLst>
      <p:ext uri="{BB962C8B-B14F-4D97-AF65-F5344CB8AC3E}">
        <p14:creationId xmlns:p14="http://schemas.microsoft.com/office/powerpoint/2010/main" val="387804165"/>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6" name="Text Placeholder 5"/>
          <p:cNvSpPr>
            <a:spLocks noGrp="1"/>
          </p:cNvSpPr>
          <p:nvPr>
            <p:ph type="body" sz="quarter" idx="12"/>
          </p:nvPr>
        </p:nvSpPr>
        <p:spPr>
          <a:xfrm>
            <a:off x="228600" y="1123955"/>
            <a:ext cx="1828800" cy="3474770"/>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732510"/>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7"/>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7" name="Text Placeholder 6"/>
          <p:cNvSpPr>
            <a:spLocks noGrp="1"/>
          </p:cNvSpPr>
          <p:nvPr>
            <p:ph type="body" sz="quarter" idx="12"/>
          </p:nvPr>
        </p:nvSpPr>
        <p:spPr>
          <a:xfrm>
            <a:off x="228600" y="1123954"/>
            <a:ext cx="1828800" cy="3446933"/>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2514600" y="1123954"/>
            <a:ext cx="6400800" cy="33670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2491"/>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7" name="Text Placeholder 6"/>
          <p:cNvSpPr>
            <a:spLocks noGrp="1"/>
          </p:cNvSpPr>
          <p:nvPr>
            <p:ph type="body" sz="quarter" idx="12"/>
          </p:nvPr>
        </p:nvSpPr>
        <p:spPr>
          <a:xfrm>
            <a:off x="228600" y="1123954"/>
            <a:ext cx="1828800" cy="3446933"/>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3202568"/>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7" name="Text Placeholder 6"/>
          <p:cNvSpPr>
            <a:spLocks noGrp="1"/>
          </p:cNvSpPr>
          <p:nvPr>
            <p:ph type="body" sz="quarter" idx="12"/>
          </p:nvPr>
        </p:nvSpPr>
        <p:spPr>
          <a:xfrm>
            <a:off x="228600" y="1123954"/>
            <a:ext cx="1828800" cy="3475477"/>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3954"/>
            <a:ext cx="1828800" cy="3457190"/>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939981713"/>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7" name="Text Placeholder 6"/>
          <p:cNvSpPr>
            <a:spLocks noGrp="1"/>
          </p:cNvSpPr>
          <p:nvPr>
            <p:ph type="body" sz="quarter" idx="12"/>
          </p:nvPr>
        </p:nvSpPr>
        <p:spPr>
          <a:xfrm>
            <a:off x="228600" y="1123954"/>
            <a:ext cx="1828800" cy="3475477"/>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3954"/>
            <a:ext cx="1828800" cy="3457190"/>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123953"/>
            <a:ext cx="4215008" cy="3423439"/>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82943059"/>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9084811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90130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Tree>
    <p:extLst>
      <p:ext uri="{BB962C8B-B14F-4D97-AF65-F5344CB8AC3E}">
        <p14:creationId xmlns:p14="http://schemas.microsoft.com/office/powerpoint/2010/main" val="233655354"/>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0408AE91-D7AE-A745-86FC-C38E5AC46DFA}"/>
              </a:ext>
            </a:extLst>
          </p:cNvPr>
          <p:cNvSpPr/>
          <p:nvPr userDrawn="1"/>
        </p:nvSpPr>
        <p:spPr>
          <a:xfrm>
            <a:off x="380143" y="4691165"/>
            <a:ext cx="6313470" cy="184666"/>
          </a:xfrm>
          <a:prstGeom prst="rect">
            <a:avLst/>
          </a:prstGeom>
        </p:spPr>
        <p:txBody>
          <a:bodyPr wrap="square">
            <a:spAutoFit/>
          </a:bodyPr>
          <a:lstStyle/>
          <a:p>
            <a:r>
              <a:rPr lang="de-DE" sz="600" dirty="0"/>
              <a:t>IBM Cloud / © 2018 IBM Corporation  </a:t>
            </a:r>
            <a:r>
              <a:rPr lang="en-US" sz="600" dirty="0"/>
              <a:t>IBM and Business Partner use only</a:t>
            </a:r>
          </a:p>
        </p:txBody>
      </p:sp>
    </p:spTree>
    <p:extLst>
      <p:ext uri="{BB962C8B-B14F-4D97-AF65-F5344CB8AC3E}">
        <p14:creationId xmlns:p14="http://schemas.microsoft.com/office/powerpoint/2010/main" val="1445427962"/>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a:xfrm>
            <a:off x="228600" y="4826480"/>
            <a:ext cx="6400800" cy="137160"/>
          </a:xfrm>
          <a:prstGeom prst="rect">
            <a:avLst/>
          </a:prstGeom>
        </p:spPr>
        <p:txBody>
          <a:bodyPr/>
          <a:lstStyle>
            <a:lvl1pPr>
              <a:defRPr/>
            </a:lvl1pPr>
          </a:lstStyle>
          <a:p>
            <a:r>
              <a:rPr lang="de-DE" dirty="0"/>
              <a:t>IBM Cloud / © 2018 IBM Corporation  </a:t>
            </a:r>
            <a:r>
              <a:rPr lang="en-US" dirty="0"/>
              <a:t>IBM and Business Partner use only</a:t>
            </a:r>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595798752"/>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pic>
        <p:nvPicPr>
          <p:cNvPr id="5" name="Picture 4" descr="ibm_gry.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89688679"/>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7625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2"/>
          <p:cNvSpPr>
            <a:spLocks noGrp="1"/>
          </p:cNvSpPr>
          <p:nvPr>
            <p:ph type="sldNum" sz="quarter" idx="10"/>
          </p:nvPr>
        </p:nvSpPr>
        <p:spPr/>
        <p:txBody>
          <a:bodyPr/>
          <a:lstStyle/>
          <a:p>
            <a:pPr defTabSz="455474"/>
            <a:fld id="{E9549862-13E2-C34D-815E-8545BD36FC59}" type="slidenum">
              <a:rPr lang="en-US" smtClean="0">
                <a:solidFill>
                  <a:srgbClr val="6D7777"/>
                </a:solidFill>
              </a:rPr>
              <a:pPr defTabSz="455474"/>
              <a:t>‹#›</a:t>
            </a:fld>
            <a:endParaRPr lang="en-US" dirty="0">
              <a:solidFill>
                <a:srgbClr val="6D7777"/>
              </a:solidFill>
            </a:endParaRPr>
          </a:p>
        </p:txBody>
      </p:sp>
      <p:sp>
        <p:nvSpPr>
          <p:cNvPr id="5" name="Content Placeholder 4"/>
          <p:cNvSpPr>
            <a:spLocks noGrp="1"/>
          </p:cNvSpPr>
          <p:nvPr>
            <p:ph sz="quarter" idx="11"/>
          </p:nvPr>
        </p:nvSpPr>
        <p:spPr>
          <a:xfrm>
            <a:off x="293091" y="902317"/>
            <a:ext cx="8165110" cy="3810051"/>
          </a:xfrm>
        </p:spPr>
        <p:txBody>
          <a:bodyPr/>
          <a:lstStyle>
            <a:lvl2pPr marL="397023" indent="-158174">
              <a:buClr>
                <a:schemeClr val="tx1"/>
              </a:buClr>
              <a:buSzPct val="90000"/>
              <a:buFont typeface=".AppleSystemUIFont" charset="-120"/>
              <a:buChar char="–"/>
              <a:defRPr/>
            </a:lvl2pPr>
            <a:lvl3pPr marL="591566" indent="-172462">
              <a:buFont typeface="LucidaGrande" charset="0"/>
              <a:buChar char="-"/>
              <a:defRPr/>
            </a:lvl3p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3290669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02461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2023835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Tree>
    <p:extLst>
      <p:ext uri="{BB962C8B-B14F-4D97-AF65-F5344CB8AC3E}">
        <p14:creationId xmlns:p14="http://schemas.microsoft.com/office/powerpoint/2010/main" val="6139318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Tree>
    <p:extLst>
      <p:ext uri="{BB962C8B-B14F-4D97-AF65-F5344CB8AC3E}">
        <p14:creationId xmlns:p14="http://schemas.microsoft.com/office/powerpoint/2010/main" val="1840372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Tree>
    <p:extLst>
      <p:ext uri="{BB962C8B-B14F-4D97-AF65-F5344CB8AC3E}">
        <p14:creationId xmlns:p14="http://schemas.microsoft.com/office/powerpoint/2010/main" val="939236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t>IBM Cloud / DOC ID / Month XX, 2017 / © 2017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872303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428819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111375"/>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404927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825115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83922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Tree>
    <p:extLst>
      <p:ext uri="{BB962C8B-B14F-4D97-AF65-F5344CB8AC3E}">
        <p14:creationId xmlns:p14="http://schemas.microsoft.com/office/powerpoint/2010/main" val="1159694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92024"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Tree>
    <p:extLst>
      <p:ext uri="{BB962C8B-B14F-4D97-AF65-F5344CB8AC3E}">
        <p14:creationId xmlns:p14="http://schemas.microsoft.com/office/powerpoint/2010/main" val="13315506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438656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87693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609603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742464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Fifth level</a:t>
            </a:r>
            <a:endParaRPr lang="en-US" dirty="0"/>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Fifth level</a:t>
            </a:r>
            <a:endParaRPr lang="en-US" dirty="0"/>
          </a:p>
        </p:txBody>
      </p:sp>
    </p:spTree>
    <p:extLst>
      <p:ext uri="{BB962C8B-B14F-4D97-AF65-F5344CB8AC3E}">
        <p14:creationId xmlns:p14="http://schemas.microsoft.com/office/powerpoint/2010/main" val="11111661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16013"/>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4700392" y="1051560"/>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5337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3213487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Tree>
    <p:extLst>
      <p:ext uri="{BB962C8B-B14F-4D97-AF65-F5344CB8AC3E}">
        <p14:creationId xmlns:p14="http://schemas.microsoft.com/office/powerpoint/2010/main" val="2135056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0941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p:txBody>
      </p:sp>
    </p:spTree>
    <p:extLst>
      <p:ext uri="{BB962C8B-B14F-4D97-AF65-F5344CB8AC3E}">
        <p14:creationId xmlns:p14="http://schemas.microsoft.com/office/powerpoint/2010/main" val="1652858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pic>
        <p:nvPicPr>
          <p:cNvPr id="7" name="Picture 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73108822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de-DE" dirty="0"/>
              <a:t>IBM Cloud / © 2018 IBM Corporation  </a:t>
            </a:r>
            <a:r>
              <a:rPr lang="en-US" dirty="0"/>
              <a:t>IBM and Business Partner use only</a:t>
            </a:r>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dirty="0"/>
              <a:t>Click to edit Master title style</a:t>
            </a:r>
          </a:p>
        </p:txBody>
      </p:sp>
      <p:pic>
        <p:nvPicPr>
          <p:cNvPr id="5" name="Picture 4"/>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8393811" y="241300"/>
            <a:ext cx="521589" cy="211455"/>
          </a:xfrm>
          <a:prstGeom prst="rect">
            <a:avLst/>
          </a:prstGeom>
        </p:spPr>
      </p:pic>
      <p:pic>
        <p:nvPicPr>
          <p:cNvPr id="7" name="Picture 6"/>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410747" y="4604932"/>
            <a:ext cx="1574103" cy="398967"/>
          </a:xfrm>
          <a:prstGeom prst="rect">
            <a:avLst/>
          </a:prstGeom>
        </p:spPr>
      </p:pic>
      <p:pic>
        <p:nvPicPr>
          <p:cNvPr id="8" name="Picture 7"/>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4467224" y="405272"/>
            <a:ext cx="4297421" cy="3687650"/>
          </a:xfrm>
          <a:prstGeom prst="rect">
            <a:avLst/>
          </a:prstGeom>
        </p:spPr>
      </p:pic>
    </p:spTree>
    <p:extLst>
      <p:ext uri="{BB962C8B-B14F-4D97-AF65-F5344CB8AC3E}">
        <p14:creationId xmlns:p14="http://schemas.microsoft.com/office/powerpoint/2010/main" val="5603501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de-DE"/>
              <a:t>IBM Cloud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1825756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920346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6863156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IBM Cloud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25930425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56515437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102233810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Tree>
    <p:extLst>
      <p:ext uri="{BB962C8B-B14F-4D97-AF65-F5344CB8AC3E}">
        <p14:creationId xmlns:p14="http://schemas.microsoft.com/office/powerpoint/2010/main" val="41980386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5969462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98220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989037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565241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452472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491450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8773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IBM Cloud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6752557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0071696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54618308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1354069545"/>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96263555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202147684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6997114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6158938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618350020"/>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72839688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1551532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Tree>
    <p:extLst>
      <p:ext uri="{BB962C8B-B14F-4D97-AF65-F5344CB8AC3E}">
        <p14:creationId xmlns:p14="http://schemas.microsoft.com/office/powerpoint/2010/main" val="36601713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615121924"/>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790001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0048357"/>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104229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7046409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14254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208651536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180323407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92248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178294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IBM Cloud / DOC ID / Month XX, 2017 / © 2017 IBM Corporation</a:t>
            </a:r>
          </a:p>
        </p:txBody>
      </p:sp>
    </p:spTree>
    <p:extLst>
      <p:ext uri="{BB962C8B-B14F-4D97-AF65-F5344CB8AC3E}">
        <p14:creationId xmlns:p14="http://schemas.microsoft.com/office/powerpoint/2010/main" val="125680613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107428659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dirty="0"/>
              <a:t>IBM Cloud / © 2018 IBM Corporation  </a:t>
            </a:r>
            <a:r>
              <a:rPr lang="en-US" dirty="0"/>
              <a:t>IBM and Business Partner use only</a:t>
            </a:r>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67224" y="405272"/>
            <a:ext cx="4297421" cy="3687650"/>
          </a:xfrm>
          <a:prstGeom prst="rect">
            <a:avLst/>
          </a:prstGeom>
        </p:spPr>
      </p:pic>
      <p:pic>
        <p:nvPicPr>
          <p:cNvPr id="6" name="Picture 5" descr="ibm_gry.png"/>
          <p:cNvPicPr>
            <a:picLocks noChangeAspect="1"/>
          </p:cNvPicPr>
          <p:nvPr userDrawn="1"/>
        </p:nvPicPr>
        <p:blipFill>
          <a:blip r:embed="rId3" cstate="email">
            <a:biLevel thresh="75000"/>
            <a:extLst>
              <a:ext uri="{28A0092B-C50C-407E-A947-70E740481C1C}">
                <a14:useLocalDpi xmlns:a14="http://schemas.microsoft.com/office/drawing/2010/main"/>
              </a:ext>
            </a:extLst>
          </a:blip>
          <a:stretch>
            <a:fillRect/>
          </a:stretch>
        </p:blipFill>
        <p:spPr>
          <a:xfrm>
            <a:off x="8393811" y="240045"/>
            <a:ext cx="521589" cy="211471"/>
          </a:xfrm>
          <a:prstGeom prst="rect">
            <a:avLst/>
          </a:prstGeom>
        </p:spPr>
      </p:pic>
      <p:pic>
        <p:nvPicPr>
          <p:cNvPr id="7" name="Picture 6"/>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7410684" y="4584701"/>
            <a:ext cx="1620427" cy="470448"/>
          </a:xfrm>
          <a:prstGeom prst="rect">
            <a:avLst/>
          </a:prstGeom>
        </p:spPr>
      </p:pic>
    </p:spTree>
    <p:extLst>
      <p:ext uri="{BB962C8B-B14F-4D97-AF65-F5344CB8AC3E}">
        <p14:creationId xmlns:p14="http://schemas.microsoft.com/office/powerpoint/2010/main" val="308249954"/>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dirty="0"/>
              <a:t>IBM Cloud / © 2018 IBM Corporation  </a:t>
            </a:r>
            <a:r>
              <a:rPr lang="en-US" dirty="0"/>
              <a:t>IBM and Business Partner use only</a:t>
            </a:r>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02642031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lvl1pPr>
          </a:lstStyle>
          <a:p>
            <a:r>
              <a:rPr lang="de-DE" dirty="0"/>
              <a:t>IBM Cloud / © 2018 IBM Corporation  </a:t>
            </a:r>
            <a:r>
              <a:rPr lang="en-US" dirty="0"/>
              <a:t>IBM and Business Partner use only</a:t>
            </a:r>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008104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73682930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14494907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912698248"/>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dirty="0"/>
              <a:t>IBM Cloud / © 2018 IBM Corporation  </a:t>
            </a:r>
            <a:r>
              <a:rPr lang="en-US" dirty="0"/>
              <a:t>IBM and Business Partner use only</a:t>
            </a:r>
          </a:p>
        </p:txBody>
      </p:sp>
    </p:spTree>
    <p:extLst>
      <p:ext uri="{BB962C8B-B14F-4D97-AF65-F5344CB8AC3E}">
        <p14:creationId xmlns:p14="http://schemas.microsoft.com/office/powerpoint/2010/main" val="24376361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lvl1pPr>
          </a:lstStyle>
          <a:p>
            <a:r>
              <a:rPr lang="de-DE" dirty="0"/>
              <a:t>IBM Cloud / © 2018 IBM Corporation  </a:t>
            </a:r>
            <a:r>
              <a:rPr lang="en-US" dirty="0"/>
              <a:t>IBM and Business Partner use only</a:t>
            </a:r>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68376247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39176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9147501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8584547"/>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00921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020520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110182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487260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30304471"/>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111286"/>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6659833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49253604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165128235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1171387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IBM Cloud / DOC ID / Month XX, 2017 / © 2017 IBM Corporation</a:t>
            </a:r>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852116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6858000" y="4832418"/>
            <a:ext cx="2057400" cy="137160"/>
          </a:xfrm>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1520582528"/>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7514879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0680535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133692794"/>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Tree>
    <p:extLst>
      <p:ext uri="{BB962C8B-B14F-4D97-AF65-F5344CB8AC3E}">
        <p14:creationId xmlns:p14="http://schemas.microsoft.com/office/powerpoint/2010/main" val="14536750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Tree>
    <p:extLst>
      <p:ext uri="{BB962C8B-B14F-4D97-AF65-F5344CB8AC3E}">
        <p14:creationId xmlns:p14="http://schemas.microsoft.com/office/powerpoint/2010/main" val="1502749896"/>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32970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1120245"/>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2240515"/>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03830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13" Type="http://schemas.openxmlformats.org/officeDocument/2006/relationships/slideLayout" Target="../slideLayouts/slideLayout48.xml"/><Relationship Id="rId18" Type="http://schemas.openxmlformats.org/officeDocument/2006/relationships/slideLayout" Target="../slideLayouts/slideLayout53.xml"/><Relationship Id="rId26" Type="http://schemas.openxmlformats.org/officeDocument/2006/relationships/slideLayout" Target="../slideLayouts/slideLayout61.xml"/><Relationship Id="rId3" Type="http://schemas.openxmlformats.org/officeDocument/2006/relationships/slideLayout" Target="../slideLayouts/slideLayout38.xml"/><Relationship Id="rId21" Type="http://schemas.openxmlformats.org/officeDocument/2006/relationships/slideLayout" Target="../slideLayouts/slideLayout56.xml"/><Relationship Id="rId34" Type="http://schemas.openxmlformats.org/officeDocument/2006/relationships/slideLayout" Target="../slideLayouts/slideLayout69.xml"/><Relationship Id="rId7" Type="http://schemas.openxmlformats.org/officeDocument/2006/relationships/slideLayout" Target="../slideLayouts/slideLayout42.xml"/><Relationship Id="rId12" Type="http://schemas.openxmlformats.org/officeDocument/2006/relationships/slideLayout" Target="../slideLayouts/slideLayout47.xml"/><Relationship Id="rId17" Type="http://schemas.openxmlformats.org/officeDocument/2006/relationships/slideLayout" Target="../slideLayouts/slideLayout52.xml"/><Relationship Id="rId25" Type="http://schemas.openxmlformats.org/officeDocument/2006/relationships/slideLayout" Target="../slideLayouts/slideLayout60.xml"/><Relationship Id="rId33" Type="http://schemas.openxmlformats.org/officeDocument/2006/relationships/slideLayout" Target="../slideLayouts/slideLayout68.xml"/><Relationship Id="rId2" Type="http://schemas.openxmlformats.org/officeDocument/2006/relationships/slideLayout" Target="../slideLayouts/slideLayout37.xml"/><Relationship Id="rId16" Type="http://schemas.openxmlformats.org/officeDocument/2006/relationships/slideLayout" Target="../slideLayouts/slideLayout51.xml"/><Relationship Id="rId20" Type="http://schemas.openxmlformats.org/officeDocument/2006/relationships/slideLayout" Target="../slideLayouts/slideLayout55.xml"/><Relationship Id="rId29" Type="http://schemas.openxmlformats.org/officeDocument/2006/relationships/slideLayout" Target="../slideLayouts/slideLayout64.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24" Type="http://schemas.openxmlformats.org/officeDocument/2006/relationships/slideLayout" Target="../slideLayouts/slideLayout59.xml"/><Relationship Id="rId32" Type="http://schemas.openxmlformats.org/officeDocument/2006/relationships/slideLayout" Target="../slideLayouts/slideLayout67.xml"/><Relationship Id="rId5" Type="http://schemas.openxmlformats.org/officeDocument/2006/relationships/slideLayout" Target="../slideLayouts/slideLayout40.xml"/><Relationship Id="rId15" Type="http://schemas.openxmlformats.org/officeDocument/2006/relationships/slideLayout" Target="../slideLayouts/slideLayout50.xml"/><Relationship Id="rId23" Type="http://schemas.openxmlformats.org/officeDocument/2006/relationships/slideLayout" Target="../slideLayouts/slideLayout58.xml"/><Relationship Id="rId28" Type="http://schemas.openxmlformats.org/officeDocument/2006/relationships/slideLayout" Target="../slideLayouts/slideLayout63.xml"/><Relationship Id="rId36" Type="http://schemas.openxmlformats.org/officeDocument/2006/relationships/theme" Target="../theme/theme2.xml"/><Relationship Id="rId10" Type="http://schemas.openxmlformats.org/officeDocument/2006/relationships/slideLayout" Target="../slideLayouts/slideLayout45.xml"/><Relationship Id="rId19" Type="http://schemas.openxmlformats.org/officeDocument/2006/relationships/slideLayout" Target="../slideLayouts/slideLayout54.xml"/><Relationship Id="rId31" Type="http://schemas.openxmlformats.org/officeDocument/2006/relationships/slideLayout" Target="../slideLayouts/slideLayout66.xml"/><Relationship Id="rId4" Type="http://schemas.openxmlformats.org/officeDocument/2006/relationships/slideLayout" Target="../slideLayouts/slideLayout39.xml"/><Relationship Id="rId9" Type="http://schemas.openxmlformats.org/officeDocument/2006/relationships/slideLayout" Target="../slideLayouts/slideLayout44.xml"/><Relationship Id="rId14" Type="http://schemas.openxmlformats.org/officeDocument/2006/relationships/slideLayout" Target="../slideLayouts/slideLayout49.xml"/><Relationship Id="rId22" Type="http://schemas.openxmlformats.org/officeDocument/2006/relationships/slideLayout" Target="../slideLayouts/slideLayout57.xml"/><Relationship Id="rId27" Type="http://schemas.openxmlformats.org/officeDocument/2006/relationships/slideLayout" Target="../slideLayouts/slideLayout62.xml"/><Relationship Id="rId30" Type="http://schemas.openxmlformats.org/officeDocument/2006/relationships/slideLayout" Target="../slideLayouts/slideLayout65.xml"/><Relationship Id="rId35" Type="http://schemas.openxmlformats.org/officeDocument/2006/relationships/slideLayout" Target="../slideLayouts/slideLayout7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8.xml"/><Relationship Id="rId13" Type="http://schemas.openxmlformats.org/officeDocument/2006/relationships/slideLayout" Target="../slideLayouts/slideLayout83.xml"/><Relationship Id="rId18" Type="http://schemas.openxmlformats.org/officeDocument/2006/relationships/slideLayout" Target="../slideLayouts/slideLayout88.xml"/><Relationship Id="rId26" Type="http://schemas.openxmlformats.org/officeDocument/2006/relationships/slideLayout" Target="../slideLayouts/slideLayout96.xml"/><Relationship Id="rId3" Type="http://schemas.openxmlformats.org/officeDocument/2006/relationships/slideLayout" Target="../slideLayouts/slideLayout73.xml"/><Relationship Id="rId21" Type="http://schemas.openxmlformats.org/officeDocument/2006/relationships/slideLayout" Target="../slideLayouts/slideLayout91.xml"/><Relationship Id="rId34" Type="http://schemas.openxmlformats.org/officeDocument/2006/relationships/slideLayout" Target="../slideLayouts/slideLayout104.xml"/><Relationship Id="rId7" Type="http://schemas.openxmlformats.org/officeDocument/2006/relationships/slideLayout" Target="../slideLayouts/slideLayout77.xml"/><Relationship Id="rId12" Type="http://schemas.openxmlformats.org/officeDocument/2006/relationships/slideLayout" Target="../slideLayouts/slideLayout82.xml"/><Relationship Id="rId17" Type="http://schemas.openxmlformats.org/officeDocument/2006/relationships/slideLayout" Target="../slideLayouts/slideLayout87.xml"/><Relationship Id="rId25" Type="http://schemas.openxmlformats.org/officeDocument/2006/relationships/slideLayout" Target="../slideLayouts/slideLayout95.xml"/><Relationship Id="rId33" Type="http://schemas.openxmlformats.org/officeDocument/2006/relationships/slideLayout" Target="../slideLayouts/slideLayout103.xml"/><Relationship Id="rId38" Type="http://schemas.openxmlformats.org/officeDocument/2006/relationships/theme" Target="../theme/theme3.xml"/><Relationship Id="rId2" Type="http://schemas.openxmlformats.org/officeDocument/2006/relationships/slideLayout" Target="../slideLayouts/slideLayout72.xml"/><Relationship Id="rId16" Type="http://schemas.openxmlformats.org/officeDocument/2006/relationships/slideLayout" Target="../slideLayouts/slideLayout86.xml"/><Relationship Id="rId20" Type="http://schemas.openxmlformats.org/officeDocument/2006/relationships/slideLayout" Target="../slideLayouts/slideLayout90.xml"/><Relationship Id="rId29" Type="http://schemas.openxmlformats.org/officeDocument/2006/relationships/slideLayout" Target="../slideLayouts/slideLayout99.xml"/><Relationship Id="rId1" Type="http://schemas.openxmlformats.org/officeDocument/2006/relationships/slideLayout" Target="../slideLayouts/slideLayout71.xml"/><Relationship Id="rId6" Type="http://schemas.openxmlformats.org/officeDocument/2006/relationships/slideLayout" Target="../slideLayouts/slideLayout76.xml"/><Relationship Id="rId11" Type="http://schemas.openxmlformats.org/officeDocument/2006/relationships/slideLayout" Target="../slideLayouts/slideLayout81.xml"/><Relationship Id="rId24" Type="http://schemas.openxmlformats.org/officeDocument/2006/relationships/slideLayout" Target="../slideLayouts/slideLayout94.xml"/><Relationship Id="rId32" Type="http://schemas.openxmlformats.org/officeDocument/2006/relationships/slideLayout" Target="../slideLayouts/slideLayout102.xml"/><Relationship Id="rId37" Type="http://schemas.openxmlformats.org/officeDocument/2006/relationships/slideLayout" Target="../slideLayouts/slideLayout107.xml"/><Relationship Id="rId5" Type="http://schemas.openxmlformats.org/officeDocument/2006/relationships/slideLayout" Target="../slideLayouts/slideLayout75.xml"/><Relationship Id="rId15" Type="http://schemas.openxmlformats.org/officeDocument/2006/relationships/slideLayout" Target="../slideLayouts/slideLayout85.xml"/><Relationship Id="rId23" Type="http://schemas.openxmlformats.org/officeDocument/2006/relationships/slideLayout" Target="../slideLayouts/slideLayout93.xml"/><Relationship Id="rId28" Type="http://schemas.openxmlformats.org/officeDocument/2006/relationships/slideLayout" Target="../slideLayouts/slideLayout98.xml"/><Relationship Id="rId36" Type="http://schemas.openxmlformats.org/officeDocument/2006/relationships/slideLayout" Target="../slideLayouts/slideLayout106.xml"/><Relationship Id="rId10" Type="http://schemas.openxmlformats.org/officeDocument/2006/relationships/slideLayout" Target="../slideLayouts/slideLayout80.xml"/><Relationship Id="rId19" Type="http://schemas.openxmlformats.org/officeDocument/2006/relationships/slideLayout" Target="../slideLayouts/slideLayout89.xml"/><Relationship Id="rId31" Type="http://schemas.openxmlformats.org/officeDocument/2006/relationships/slideLayout" Target="../slideLayouts/slideLayout101.xml"/><Relationship Id="rId4" Type="http://schemas.openxmlformats.org/officeDocument/2006/relationships/slideLayout" Target="../slideLayouts/slideLayout74.xml"/><Relationship Id="rId9" Type="http://schemas.openxmlformats.org/officeDocument/2006/relationships/slideLayout" Target="../slideLayouts/slideLayout79.xml"/><Relationship Id="rId14" Type="http://schemas.openxmlformats.org/officeDocument/2006/relationships/slideLayout" Target="../slideLayouts/slideLayout84.xml"/><Relationship Id="rId22" Type="http://schemas.openxmlformats.org/officeDocument/2006/relationships/slideLayout" Target="../slideLayouts/slideLayout92.xml"/><Relationship Id="rId27" Type="http://schemas.openxmlformats.org/officeDocument/2006/relationships/slideLayout" Target="../slideLayouts/slideLayout97.xml"/><Relationship Id="rId30" Type="http://schemas.openxmlformats.org/officeDocument/2006/relationships/slideLayout" Target="../slideLayouts/slideLayout100.xml"/><Relationship Id="rId35" Type="http://schemas.openxmlformats.org/officeDocument/2006/relationships/slideLayout" Target="../slideLayouts/slideLayout10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slideLayout" Target="../slideLayouts/slideLayout120.xml"/><Relationship Id="rId18" Type="http://schemas.openxmlformats.org/officeDocument/2006/relationships/slideLayout" Target="../slideLayouts/slideLayout125.xml"/><Relationship Id="rId26" Type="http://schemas.openxmlformats.org/officeDocument/2006/relationships/slideLayout" Target="../slideLayouts/slideLayout133.xml"/><Relationship Id="rId39" Type="http://schemas.openxmlformats.org/officeDocument/2006/relationships/theme" Target="../theme/theme4.xml"/><Relationship Id="rId3" Type="http://schemas.openxmlformats.org/officeDocument/2006/relationships/slideLayout" Target="../slideLayouts/slideLayout110.xml"/><Relationship Id="rId21" Type="http://schemas.openxmlformats.org/officeDocument/2006/relationships/slideLayout" Target="../slideLayouts/slideLayout128.xml"/><Relationship Id="rId34" Type="http://schemas.openxmlformats.org/officeDocument/2006/relationships/slideLayout" Target="../slideLayouts/slideLayout141.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17" Type="http://schemas.openxmlformats.org/officeDocument/2006/relationships/slideLayout" Target="../slideLayouts/slideLayout124.xml"/><Relationship Id="rId25" Type="http://schemas.openxmlformats.org/officeDocument/2006/relationships/slideLayout" Target="../slideLayouts/slideLayout132.xml"/><Relationship Id="rId33" Type="http://schemas.openxmlformats.org/officeDocument/2006/relationships/slideLayout" Target="../slideLayouts/slideLayout140.xml"/><Relationship Id="rId38" Type="http://schemas.openxmlformats.org/officeDocument/2006/relationships/slideLayout" Target="../slideLayouts/slideLayout145.xml"/><Relationship Id="rId2" Type="http://schemas.openxmlformats.org/officeDocument/2006/relationships/slideLayout" Target="../slideLayouts/slideLayout109.xml"/><Relationship Id="rId16" Type="http://schemas.openxmlformats.org/officeDocument/2006/relationships/slideLayout" Target="../slideLayouts/slideLayout123.xml"/><Relationship Id="rId20" Type="http://schemas.openxmlformats.org/officeDocument/2006/relationships/slideLayout" Target="../slideLayouts/slideLayout127.xml"/><Relationship Id="rId29" Type="http://schemas.openxmlformats.org/officeDocument/2006/relationships/slideLayout" Target="../slideLayouts/slideLayout136.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24" Type="http://schemas.openxmlformats.org/officeDocument/2006/relationships/slideLayout" Target="../slideLayouts/slideLayout131.xml"/><Relationship Id="rId32" Type="http://schemas.openxmlformats.org/officeDocument/2006/relationships/slideLayout" Target="../slideLayouts/slideLayout139.xml"/><Relationship Id="rId37" Type="http://schemas.openxmlformats.org/officeDocument/2006/relationships/slideLayout" Target="../slideLayouts/slideLayout144.xml"/><Relationship Id="rId5" Type="http://schemas.openxmlformats.org/officeDocument/2006/relationships/slideLayout" Target="../slideLayouts/slideLayout112.xml"/><Relationship Id="rId15" Type="http://schemas.openxmlformats.org/officeDocument/2006/relationships/slideLayout" Target="../slideLayouts/slideLayout122.xml"/><Relationship Id="rId23" Type="http://schemas.openxmlformats.org/officeDocument/2006/relationships/slideLayout" Target="../slideLayouts/slideLayout130.xml"/><Relationship Id="rId28" Type="http://schemas.openxmlformats.org/officeDocument/2006/relationships/slideLayout" Target="../slideLayouts/slideLayout135.xml"/><Relationship Id="rId36" Type="http://schemas.openxmlformats.org/officeDocument/2006/relationships/slideLayout" Target="../slideLayouts/slideLayout143.xml"/><Relationship Id="rId10" Type="http://schemas.openxmlformats.org/officeDocument/2006/relationships/slideLayout" Target="../slideLayouts/slideLayout117.xml"/><Relationship Id="rId19" Type="http://schemas.openxmlformats.org/officeDocument/2006/relationships/slideLayout" Target="../slideLayouts/slideLayout126.xml"/><Relationship Id="rId31" Type="http://schemas.openxmlformats.org/officeDocument/2006/relationships/slideLayout" Target="../slideLayouts/slideLayout138.xml"/><Relationship Id="rId4" Type="http://schemas.openxmlformats.org/officeDocument/2006/relationships/slideLayout" Target="../slideLayouts/slideLayout111.xml"/><Relationship Id="rId9" Type="http://schemas.openxmlformats.org/officeDocument/2006/relationships/slideLayout" Target="../slideLayouts/slideLayout116.xml"/><Relationship Id="rId14" Type="http://schemas.openxmlformats.org/officeDocument/2006/relationships/slideLayout" Target="../slideLayouts/slideLayout121.xml"/><Relationship Id="rId22" Type="http://schemas.openxmlformats.org/officeDocument/2006/relationships/slideLayout" Target="../slideLayouts/slideLayout129.xml"/><Relationship Id="rId27" Type="http://schemas.openxmlformats.org/officeDocument/2006/relationships/slideLayout" Target="../slideLayouts/slideLayout134.xml"/><Relationship Id="rId30" Type="http://schemas.openxmlformats.org/officeDocument/2006/relationships/slideLayout" Target="../slideLayouts/slideLayout137.xml"/><Relationship Id="rId35" Type="http://schemas.openxmlformats.org/officeDocument/2006/relationships/slideLayout" Target="../slideLayouts/slideLayout142.xml"/></Relationships>
</file>

<file path=ppt/slideMasters/_rels/slideMaster5.xml.rels><?xml version="1.0" encoding="UTF-8" standalone="yes"?>
<Relationships xmlns="http://schemas.openxmlformats.org/package/2006/relationships"><Relationship Id="rId1"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en-US"/>
              <a:t>IBM Cloud / DOC ID / Month XX, 2017 / © 2017 IBM Corporation</a:t>
            </a:r>
          </a:p>
        </p:txBody>
      </p:sp>
    </p:spTree>
    <p:extLst>
      <p:ext uri="{BB962C8B-B14F-4D97-AF65-F5344CB8AC3E}">
        <p14:creationId xmlns:p14="http://schemas.microsoft.com/office/powerpoint/2010/main" val="1174045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819"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822" r:id="rId34"/>
    <p:sldLayoutId id="2147483707" r:id="rId35"/>
  </p:sldLayoutIdLst>
  <p:hf sldNum="0" hd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de-DE" dirty="0"/>
              <a:t>IBM Cloud / © 2018 IBM Corporation  </a:t>
            </a:r>
            <a:r>
              <a:rPr lang="en-US" dirty="0"/>
              <a:t>IBM and Business Partner use only</a:t>
            </a:r>
          </a:p>
        </p:txBody>
      </p:sp>
    </p:spTree>
    <p:extLst>
      <p:ext uri="{BB962C8B-B14F-4D97-AF65-F5344CB8AC3E}">
        <p14:creationId xmlns:p14="http://schemas.microsoft.com/office/powerpoint/2010/main" val="851100411"/>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818"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823" r:id="rId34"/>
    <p:sldLayoutId id="2147483744" r:id="rId35"/>
  </p:sldLayoutIdLst>
  <p:hf sldNum="0" hd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dirty="0"/>
              <a:t>IBM Cloud / © 2018 IBM Corporation  </a:t>
            </a:r>
            <a:r>
              <a:rPr lang="en-US" dirty="0"/>
              <a:t>IBM and Business Partner use only</a:t>
            </a:r>
          </a:p>
        </p:txBody>
      </p:sp>
    </p:spTree>
    <p:extLst>
      <p:ext uri="{BB962C8B-B14F-4D97-AF65-F5344CB8AC3E}">
        <p14:creationId xmlns:p14="http://schemas.microsoft.com/office/powerpoint/2010/main" val="1639731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762" r:id="rId17"/>
    <p:sldLayoutId id="2147483763" r:id="rId18"/>
    <p:sldLayoutId id="2147483764" r:id="rId19"/>
    <p:sldLayoutId id="2147483765" r:id="rId20"/>
    <p:sldLayoutId id="2147483766" r:id="rId21"/>
    <p:sldLayoutId id="2147483767" r:id="rId22"/>
    <p:sldLayoutId id="2147483768" r:id="rId23"/>
    <p:sldLayoutId id="2147483769" r:id="rId24"/>
    <p:sldLayoutId id="2147483770" r:id="rId25"/>
    <p:sldLayoutId id="2147483771" r:id="rId26"/>
    <p:sldLayoutId id="2147483772" r:id="rId27"/>
    <p:sldLayoutId id="2147483773" r:id="rId28"/>
    <p:sldLayoutId id="2147483774" r:id="rId29"/>
    <p:sldLayoutId id="2147483775" r:id="rId30"/>
    <p:sldLayoutId id="2147483776" r:id="rId31"/>
    <p:sldLayoutId id="2147483777" r:id="rId32"/>
    <p:sldLayoutId id="2147483778" r:id="rId33"/>
    <p:sldLayoutId id="2147483824" r:id="rId34"/>
    <p:sldLayoutId id="2147483780" r:id="rId35"/>
    <p:sldLayoutId id="2147483832" r:id="rId36"/>
    <p:sldLayoutId id="2147483834" r:id="rId37"/>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9"/>
            <a:ext cx="8686800" cy="371486"/>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2"/>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Tree>
    <p:extLst>
      <p:ext uri="{BB962C8B-B14F-4D97-AF65-F5344CB8AC3E}">
        <p14:creationId xmlns:p14="http://schemas.microsoft.com/office/powerpoint/2010/main" val="136730811"/>
      </p:ext>
    </p:extLst>
  </p:cSld>
  <p:clrMap bg1="lt1" tx1="dk1" bg2="lt2" tx2="dk2" accent1="accent1" accent2="accent2" accent3="accent3" accent4="accent4" accent5="accent5" accent6="accent6" hlink="hlink" folHlink="folHlink"/>
  <p:sldLayoutIdLst>
    <p:sldLayoutId id="2147483782" r:id="rId1"/>
    <p:sldLayoutId id="2147483827" r:id="rId2"/>
    <p:sldLayoutId id="2147483800" r:id="rId3"/>
    <p:sldLayoutId id="2147483783" r:id="rId4"/>
    <p:sldLayoutId id="2147483817" r:id="rId5"/>
    <p:sldLayoutId id="2147483785" r:id="rId6"/>
    <p:sldLayoutId id="2147483786" r:id="rId7"/>
    <p:sldLayoutId id="2147483787" r:id="rId8"/>
    <p:sldLayoutId id="2147483788" r:id="rId9"/>
    <p:sldLayoutId id="2147483789" r:id="rId10"/>
    <p:sldLayoutId id="2147483790" r:id="rId11"/>
    <p:sldLayoutId id="2147483791" r:id="rId12"/>
    <p:sldLayoutId id="2147483792" r:id="rId13"/>
    <p:sldLayoutId id="2147483793" r:id="rId14"/>
    <p:sldLayoutId id="2147483794" r:id="rId15"/>
    <p:sldLayoutId id="2147483795" r:id="rId16"/>
    <p:sldLayoutId id="2147483796" r:id="rId17"/>
    <p:sldLayoutId id="2147483797" r:id="rId18"/>
    <p:sldLayoutId id="2147483798" r:id="rId19"/>
    <p:sldLayoutId id="2147483799" r:id="rId20"/>
    <p:sldLayoutId id="2147483801" r:id="rId21"/>
    <p:sldLayoutId id="2147483802" r:id="rId22"/>
    <p:sldLayoutId id="2147483803" r:id="rId23"/>
    <p:sldLayoutId id="2147483804" r:id="rId24"/>
    <p:sldLayoutId id="2147483805" r:id="rId25"/>
    <p:sldLayoutId id="2147483806" r:id="rId26"/>
    <p:sldLayoutId id="2147483807" r:id="rId27"/>
    <p:sldLayoutId id="2147483808" r:id="rId28"/>
    <p:sldLayoutId id="2147483809" r:id="rId29"/>
    <p:sldLayoutId id="2147483810" r:id="rId30"/>
    <p:sldLayoutId id="2147483811" r:id="rId31"/>
    <p:sldLayoutId id="2147483812" r:id="rId32"/>
    <p:sldLayoutId id="2147483813" r:id="rId33"/>
    <p:sldLayoutId id="2147483814" r:id="rId34"/>
    <p:sldLayoutId id="2147483825" r:id="rId35"/>
    <p:sldLayoutId id="2147483816" r:id="rId36"/>
    <p:sldLayoutId id="2147483829" r:id="rId37"/>
    <p:sldLayoutId id="2147483830" r:id="rId38"/>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8686800" cy="367953"/>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2"/>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Tree>
    <p:extLst>
      <p:ext uri="{BB962C8B-B14F-4D97-AF65-F5344CB8AC3E}">
        <p14:creationId xmlns:p14="http://schemas.microsoft.com/office/powerpoint/2010/main" val="76914611"/>
      </p:ext>
    </p:extLst>
  </p:cSld>
  <p:clrMap bg1="lt1" tx1="dk1" bg2="lt2" tx2="dk2" accent1="accent1" accent2="accent2" accent3="accent3" accent4="accent4" accent5="accent5" accent6="accent6" hlink="hlink" folHlink="folHlink"/>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1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9.xml"/><Relationship Id="rId1" Type="http://schemas.openxmlformats.org/officeDocument/2006/relationships/slideLayout" Target="../slideLayouts/slideLayout93.xml"/></Relationships>
</file>

<file path=ppt/slides/_rels/slide1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0.xml"/><Relationship Id="rId1" Type="http://schemas.openxmlformats.org/officeDocument/2006/relationships/slideLayout" Target="../slideLayouts/slideLayout93.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93.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93.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93.xml"/></Relationships>
</file>

<file path=ppt/slides/_rels/slide15.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4.xml"/><Relationship Id="rId1" Type="http://schemas.openxmlformats.org/officeDocument/2006/relationships/slideLayout" Target="../slideLayouts/slideLayout93.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0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06.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6.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6.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6.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6.xml"/></Relationships>
</file>

<file path=ppt/slides/_rels/slide25.xml.rels><?xml version="1.0" encoding="UTF-8" standalone="yes"?>
<Relationships xmlns="http://schemas.openxmlformats.org/package/2006/relationships"><Relationship Id="rId3" Type="http://schemas.openxmlformats.org/officeDocument/2006/relationships/hyperlink" Target="https://www.exoscale.ch/syslog/2016/07/26/container-orch/" TargetMode="External"/><Relationship Id="rId2" Type="http://schemas.openxmlformats.org/officeDocument/2006/relationships/hyperlink" Target="https://kubernetes.io/docs/tutorials/kubernetes-basics/" TargetMode="External"/><Relationship Id="rId1" Type="http://schemas.openxmlformats.org/officeDocument/2006/relationships/slideLayout" Target="../slideLayouts/slideLayout106.xml"/><Relationship Id="rId5" Type="http://schemas.openxmlformats.org/officeDocument/2006/relationships/hyperlink" Target="https://research.google.com/pubs/pub43438.html" TargetMode="External"/><Relationship Id="rId4" Type="http://schemas.openxmlformats.org/officeDocument/2006/relationships/hyperlink" Target="https://thenewstack.io/tns-research-present-state-container-orchestrati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0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0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1.xml"/></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93.xml"/></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6.xml"/><Relationship Id="rId1" Type="http://schemas.openxmlformats.org/officeDocument/2006/relationships/slideLayout" Target="../slideLayouts/slideLayout9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9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0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r>
              <a:rPr lang="de-DE" smtClean="0"/>
              <a:t>IBM Cloud / DOC ID / Month XX, 2018 / © 2018 IBM Corporation</a:t>
            </a:r>
            <a:endParaRPr lang="en-US" dirty="0"/>
          </a:p>
        </p:txBody>
      </p:sp>
      <p:sp>
        <p:nvSpPr>
          <p:cNvPr id="2" name="Title 1"/>
          <p:cNvSpPr>
            <a:spLocks noGrp="1"/>
          </p:cNvSpPr>
          <p:nvPr>
            <p:ph type="title"/>
          </p:nvPr>
        </p:nvSpPr>
        <p:spPr/>
        <p:txBody>
          <a:bodyPr/>
          <a:lstStyle/>
          <a:p>
            <a:r>
              <a:rPr lang="en-US" dirty="0" smtClean="0"/>
              <a:t>Kubernetes basics</a:t>
            </a:r>
            <a:endParaRPr lang="en-US" dirty="0"/>
          </a:p>
        </p:txBody>
      </p:sp>
      <p:sp>
        <p:nvSpPr>
          <p:cNvPr id="3" name="Slide Number Placeholder 2"/>
          <p:cNvSpPr>
            <a:spLocks noGrp="1"/>
          </p:cNvSpPr>
          <p:nvPr>
            <p:ph type="sldNum" sz="quarter" idx="4294967295"/>
          </p:nvPr>
        </p:nvSpPr>
        <p:spPr>
          <a:xfrm>
            <a:off x="7086600" y="4826000"/>
            <a:ext cx="2057400" cy="138113"/>
          </a:xfrm>
        </p:spPr>
        <p:txBody>
          <a:bodyPr/>
          <a:lstStyle/>
          <a:p>
            <a:fld id="{D0BE6F14-FF48-0F4F-A8AA-2E3F25371E4A}" type="slidenum">
              <a:rPr lang="en-US" smtClean="0"/>
              <a:pPr/>
              <a:t>1</a:t>
            </a:fld>
            <a:endParaRPr lang="en-US" dirty="0"/>
          </a:p>
        </p:txBody>
      </p:sp>
    </p:spTree>
    <p:extLst>
      <p:ext uri="{BB962C8B-B14F-4D97-AF65-F5344CB8AC3E}">
        <p14:creationId xmlns:p14="http://schemas.microsoft.com/office/powerpoint/2010/main" val="42591561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Service Discovery</a:t>
            </a:r>
          </a:p>
        </p:txBody>
      </p:sp>
      <p:sp>
        <p:nvSpPr>
          <p:cNvPr id="2" name="TextBox 1"/>
          <p:cNvSpPr txBox="1"/>
          <p:nvPr/>
        </p:nvSpPr>
        <p:spPr>
          <a:xfrm>
            <a:off x="401838" y="874209"/>
            <a:ext cx="8354616" cy="2392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ctr" defTabSz="309563" hangingPunct="0">
              <a:lnSpc>
                <a:spcPct val="120000"/>
              </a:lnSpc>
            </a:pPr>
            <a:r>
              <a:rPr lang="en-US" sz="1087" dirty="0">
                <a:solidFill>
                  <a:schemeClr val="bg2"/>
                </a:solidFill>
              </a:rPr>
              <a:t>Kubernetes has an internal DNS that is used as a Service Registry.  </a:t>
            </a:r>
          </a:p>
        </p:txBody>
      </p:sp>
      <p:pic>
        <p:nvPicPr>
          <p:cNvPr id="3" name="Picture 2"/>
          <p:cNvPicPr>
            <a:picLocks noChangeAspect="1"/>
          </p:cNvPicPr>
          <p:nvPr/>
        </p:nvPicPr>
        <p:blipFill>
          <a:blip r:embed="rId3"/>
          <a:stretch>
            <a:fillRect/>
          </a:stretch>
        </p:blipFill>
        <p:spPr>
          <a:xfrm>
            <a:off x="3359349" y="1819675"/>
            <a:ext cx="5132784" cy="2973382"/>
          </a:xfrm>
          <a:prstGeom prst="rect">
            <a:avLst/>
          </a:prstGeom>
        </p:spPr>
      </p:pic>
      <p:sp>
        <p:nvSpPr>
          <p:cNvPr id="5" name="Rectangle 4"/>
          <p:cNvSpPr/>
          <p:nvPr/>
        </p:nvSpPr>
        <p:spPr>
          <a:xfrm>
            <a:off x="357188" y="2378591"/>
            <a:ext cx="2782491" cy="1460272"/>
          </a:xfrm>
          <a:prstGeom prst="rect">
            <a:avLst/>
          </a:prstGeom>
        </p:spPr>
        <p:txBody>
          <a:bodyPr wrap="square">
            <a:spAutoFit/>
          </a:bodyPr>
          <a:lstStyle/>
          <a:p>
            <a:pPr defTabSz="309563" hangingPunct="0">
              <a:lnSpc>
                <a:spcPct val="120000"/>
              </a:lnSpc>
            </a:pPr>
            <a:r>
              <a:rPr lang="en-US" sz="1250" dirty="0"/>
              <a:t>A Service resource in Kubernetes results in an entry in the internal DNS.  DNS entries may point to an internal Cluster IP that load balances between healthy running service instances.</a:t>
            </a:r>
          </a:p>
        </p:txBody>
      </p:sp>
    </p:spTree>
    <p:extLst>
      <p:ext uri="{BB962C8B-B14F-4D97-AF65-F5344CB8AC3E}">
        <p14:creationId xmlns:p14="http://schemas.microsoft.com/office/powerpoint/2010/main" val="1074549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 Maps &amp; Secrets</a:t>
            </a:r>
          </a:p>
        </p:txBody>
      </p:sp>
      <p:pic>
        <p:nvPicPr>
          <p:cNvPr id="3" name="Picture 2"/>
          <p:cNvPicPr>
            <a:picLocks noChangeAspect="1"/>
          </p:cNvPicPr>
          <p:nvPr/>
        </p:nvPicPr>
        <p:blipFill>
          <a:blip r:embed="rId3"/>
          <a:stretch>
            <a:fillRect/>
          </a:stretch>
        </p:blipFill>
        <p:spPr>
          <a:xfrm>
            <a:off x="3900487" y="1698426"/>
            <a:ext cx="4329489" cy="3099811"/>
          </a:xfrm>
          <a:prstGeom prst="rect">
            <a:avLst/>
          </a:prstGeom>
        </p:spPr>
      </p:pic>
      <p:sp>
        <p:nvSpPr>
          <p:cNvPr id="4" name="TextBox 3"/>
          <p:cNvSpPr txBox="1"/>
          <p:nvPr/>
        </p:nvSpPr>
        <p:spPr>
          <a:xfrm>
            <a:off x="553641" y="833148"/>
            <a:ext cx="7886700" cy="23474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ctr" defTabSz="309563" hangingPunct="0">
              <a:lnSpc>
                <a:spcPct val="120000"/>
              </a:lnSpc>
            </a:pPr>
            <a:r>
              <a:rPr lang="en-US" sz="1063" dirty="0">
                <a:solidFill>
                  <a:schemeClr val="bg2"/>
                </a:solidFill>
                <a:ea typeface="HelvNeue Light for IBM"/>
                <a:cs typeface="HelvNeue Light for IBM"/>
                <a:sym typeface="HelvNeue Light for IBM"/>
              </a:rPr>
              <a:t>Share and store configurations</a:t>
            </a:r>
            <a:r>
              <a:rPr lang="en-US" sz="1063">
                <a:solidFill>
                  <a:schemeClr val="bg2"/>
                </a:solidFill>
                <a:ea typeface="HelvNeue Light for IBM"/>
                <a:cs typeface="HelvNeue Light for IBM"/>
                <a:sym typeface="HelvNeue Light for IBM"/>
              </a:rPr>
              <a:t>, credentials and more.</a:t>
            </a:r>
            <a:endParaRPr lang="en-US" sz="1063" dirty="0">
              <a:solidFill>
                <a:schemeClr val="bg2"/>
              </a:solidFill>
              <a:ea typeface="HelvNeue Light for IBM"/>
              <a:cs typeface="HelvNeue Light for IBM"/>
              <a:sym typeface="HelvNeue Light for IBM"/>
            </a:endParaRPr>
          </a:p>
        </p:txBody>
      </p:sp>
      <p:sp>
        <p:nvSpPr>
          <p:cNvPr id="5" name="Rectangle 4"/>
          <p:cNvSpPr/>
          <p:nvPr/>
        </p:nvSpPr>
        <p:spPr>
          <a:xfrm>
            <a:off x="508992" y="2241606"/>
            <a:ext cx="2955727" cy="1921936"/>
          </a:xfrm>
          <a:prstGeom prst="rect">
            <a:avLst/>
          </a:prstGeom>
        </p:spPr>
        <p:txBody>
          <a:bodyPr wrap="square">
            <a:spAutoFit/>
          </a:bodyPr>
          <a:lstStyle/>
          <a:p>
            <a:pPr defTabSz="309563" hangingPunct="0">
              <a:lnSpc>
                <a:spcPct val="120000"/>
              </a:lnSpc>
            </a:pPr>
            <a:r>
              <a:rPr lang="en-US" sz="1250" dirty="0">
                <a:latin typeface="+mj-lt"/>
                <a:ea typeface="HelvNeue Light for IBM"/>
                <a:cs typeface="HelvNeue Light for IBM"/>
                <a:sym typeface="HelvNeue Light for IBM"/>
              </a:rPr>
              <a:t>Store the configurations and secrets (credentials, certificates) in the K8s environment and mount them to the local filesystem within container(s).  </a:t>
            </a:r>
          </a:p>
          <a:p>
            <a:pPr defTabSz="309563" hangingPunct="0">
              <a:lnSpc>
                <a:spcPct val="120000"/>
              </a:lnSpc>
            </a:pPr>
            <a:endParaRPr lang="en-US" sz="1250" dirty="0">
              <a:latin typeface="+mj-lt"/>
            </a:endParaRPr>
          </a:p>
          <a:p>
            <a:pPr defTabSz="309563" hangingPunct="0">
              <a:lnSpc>
                <a:spcPct val="120000"/>
              </a:lnSpc>
            </a:pPr>
            <a:r>
              <a:rPr lang="en-US" sz="1250" dirty="0">
                <a:latin typeface="+mj-lt"/>
              </a:rPr>
              <a:t>The container image can move un-changed between environments (i.e. container immutability).</a:t>
            </a:r>
            <a:endParaRPr lang="en-US" sz="1250" dirty="0">
              <a:latin typeface="+mj-lt"/>
              <a:ea typeface="HelvNeue Light for IBM"/>
              <a:cs typeface="HelvNeue Light for IBM"/>
              <a:sym typeface="HelvNeue Light for IBM"/>
            </a:endParaRPr>
          </a:p>
        </p:txBody>
      </p:sp>
    </p:spTree>
    <p:extLst>
      <p:ext uri="{BB962C8B-B14F-4D97-AF65-F5344CB8AC3E}">
        <p14:creationId xmlns:p14="http://schemas.microsoft.com/office/powerpoint/2010/main" val="3839192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Replicasets</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92795" y="1450450"/>
            <a:ext cx="3088503" cy="35384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259581" y="2698522"/>
            <a:ext cx="2360824" cy="10422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defTabSz="309563" hangingPunct="0">
              <a:lnSpc>
                <a:spcPct val="120000"/>
              </a:lnSpc>
            </a:pPr>
            <a:r>
              <a:rPr lang="en-US" sz="1087" dirty="0"/>
              <a:t>Replicasets run one-to-many instances of the desired pod.  </a:t>
            </a:r>
          </a:p>
          <a:p>
            <a:pPr defTabSz="309563" hangingPunct="0">
              <a:lnSpc>
                <a:spcPct val="120000"/>
              </a:lnSpc>
            </a:pPr>
            <a:endParaRPr lang="en-US" sz="1087" dirty="0"/>
          </a:p>
          <a:p>
            <a:pPr defTabSz="309563" hangingPunct="0">
              <a:lnSpc>
                <a:spcPct val="120000"/>
              </a:lnSpc>
            </a:pPr>
            <a:r>
              <a:rPr lang="en-US" sz="1087" dirty="0"/>
              <a:t>When possible the replica pod should be stateless or near-stateless.</a:t>
            </a:r>
          </a:p>
        </p:txBody>
      </p:sp>
      <p:pic>
        <p:nvPicPr>
          <p:cNvPr id="2052" name="Picture 4" descr="D:\data\dropbox\Dropbox\Library\Customers\RBC\ICP\replicase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86648" y="1659636"/>
            <a:ext cx="2639056" cy="320055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420315" y="868846"/>
            <a:ext cx="8355598" cy="255904"/>
          </a:xfrm>
          <a:prstGeom prst="rect">
            <a:avLst/>
          </a:prstGeom>
        </p:spPr>
        <p:txBody>
          <a:bodyPr wrap="square">
            <a:spAutoFit/>
          </a:bodyPr>
          <a:lstStyle/>
          <a:p>
            <a:pPr algn="ctr"/>
            <a:r>
              <a:rPr lang="en-US" sz="1063" dirty="0">
                <a:solidFill>
                  <a:schemeClr val="bg2"/>
                </a:solidFill>
              </a:rPr>
              <a:t>Scale and </a:t>
            </a:r>
            <a:r>
              <a:rPr lang="en-US" sz="1063">
                <a:solidFill>
                  <a:schemeClr val="bg2"/>
                </a:solidFill>
              </a:rPr>
              <a:t>provide resiliency.</a:t>
            </a:r>
            <a:endParaRPr lang="en-US" sz="1063" dirty="0">
              <a:solidFill>
                <a:schemeClr val="bg2"/>
              </a:solidFill>
            </a:endParaRPr>
          </a:p>
        </p:txBody>
      </p:sp>
    </p:spTree>
    <p:extLst>
      <p:ext uri="{BB962C8B-B14F-4D97-AF65-F5344CB8AC3E}">
        <p14:creationId xmlns:p14="http://schemas.microsoft.com/office/powerpoint/2010/main" val="3762598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on Scaling</a:t>
            </a:r>
          </a:p>
        </p:txBody>
      </p:sp>
      <p:sp>
        <p:nvSpPr>
          <p:cNvPr id="20" name="Text Placeholder 19"/>
          <p:cNvSpPr>
            <a:spLocks noGrp="1"/>
          </p:cNvSpPr>
          <p:nvPr>
            <p:ph type="body" sz="quarter" idx="4294967295"/>
          </p:nvPr>
        </p:nvSpPr>
        <p:spPr>
          <a:xfrm>
            <a:off x="0" y="959446"/>
            <a:ext cx="2509243" cy="790773"/>
          </a:xfrm>
        </p:spPr>
        <p:txBody>
          <a:bodyPr anchor="t"/>
          <a:lstStyle/>
          <a:p>
            <a:pPr>
              <a:spcBef>
                <a:spcPts val="225"/>
              </a:spcBef>
            </a:pPr>
            <a:r>
              <a:rPr lang="en-US" sz="1800" dirty="0"/>
              <a:t>More on Scaling</a:t>
            </a: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2647" y="1429837"/>
            <a:ext cx="2155336" cy="34147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335448" y="2716434"/>
            <a:ext cx="2513123" cy="8415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defTabSz="309563" hangingPunct="0">
              <a:lnSpc>
                <a:spcPct val="120000"/>
              </a:lnSpc>
            </a:pPr>
            <a:r>
              <a:rPr lang="en-US" sz="1087" dirty="0"/>
              <a:t>Allows you to scale the number of running pods in a replicaset based upon resource (or application custom) metrics.</a:t>
            </a:r>
          </a:p>
        </p:txBody>
      </p:sp>
      <p:pic>
        <p:nvPicPr>
          <p:cNvPr id="1028" name="Picture 4" descr="D:\data\dropbox\Dropbox\Library\Customers\RBC\ICP\AutoScale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32547" y="1509118"/>
            <a:ext cx="2934532" cy="325046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278209" y="844030"/>
            <a:ext cx="8499674" cy="265457"/>
          </a:xfrm>
          <a:prstGeom prst="rect">
            <a:avLst/>
          </a:prstGeom>
        </p:spPr>
        <p:txBody>
          <a:bodyPr wrap="square">
            <a:spAutoFit/>
          </a:bodyPr>
          <a:lstStyle/>
          <a:p>
            <a:pPr algn="ctr"/>
            <a:r>
              <a:rPr lang="en-US" sz="1125">
                <a:solidFill>
                  <a:schemeClr val="bg2"/>
                </a:solidFill>
              </a:rPr>
              <a:t>Horizontal Pod Auto-scaling (HPA) </a:t>
            </a:r>
          </a:p>
        </p:txBody>
      </p:sp>
    </p:spTree>
    <p:extLst>
      <p:ext uri="{BB962C8B-B14F-4D97-AF65-F5344CB8AC3E}">
        <p14:creationId xmlns:p14="http://schemas.microsoft.com/office/powerpoint/2010/main" val="3032850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Statefulsets</a:t>
            </a:r>
          </a:p>
        </p:txBody>
      </p:sp>
      <p:sp>
        <p:nvSpPr>
          <p:cNvPr id="6" name="TextBox 5"/>
          <p:cNvSpPr txBox="1"/>
          <p:nvPr/>
        </p:nvSpPr>
        <p:spPr>
          <a:xfrm>
            <a:off x="205383" y="822823"/>
            <a:ext cx="8696161" cy="2392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t">
            <a:spAutoFit/>
          </a:bodyPr>
          <a:lstStyle/>
          <a:p>
            <a:pPr algn="ctr" defTabSz="309563" hangingPunct="0">
              <a:lnSpc>
                <a:spcPct val="120000"/>
              </a:lnSpc>
            </a:pPr>
            <a:r>
              <a:rPr lang="en-US" sz="1087" dirty="0">
                <a:solidFill>
                  <a:schemeClr val="bg2"/>
                </a:solidFill>
              </a:rPr>
              <a:t>Similar to replicaset for the purpose of scale or redundancy and/or, statefulsets run one-to-many instances of the desired pod. </a:t>
            </a: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9261" y="1437193"/>
            <a:ext cx="2280050" cy="35634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p:cNvSpPr/>
          <p:nvPr/>
        </p:nvSpPr>
        <p:spPr>
          <a:xfrm>
            <a:off x="875110" y="2113462"/>
            <a:ext cx="4161234" cy="2152769"/>
          </a:xfrm>
          <a:prstGeom prst="rect">
            <a:avLst/>
          </a:prstGeom>
        </p:spPr>
        <p:txBody>
          <a:bodyPr wrap="square">
            <a:spAutoFit/>
          </a:bodyPr>
          <a:lstStyle/>
          <a:p>
            <a:pPr defTabSz="309563" hangingPunct="0">
              <a:lnSpc>
                <a:spcPct val="120000"/>
              </a:lnSpc>
            </a:pPr>
            <a:r>
              <a:rPr lang="en-US" sz="1250" dirty="0"/>
              <a:t>Unlike replicasets the are intended for applications requiring state.</a:t>
            </a:r>
          </a:p>
          <a:p>
            <a:pPr defTabSz="309563" hangingPunct="0">
              <a:lnSpc>
                <a:spcPct val="120000"/>
              </a:lnSpc>
            </a:pPr>
            <a:endParaRPr lang="en-US" sz="1250" dirty="0"/>
          </a:p>
          <a:p>
            <a:pPr defTabSz="309563" hangingPunct="0">
              <a:lnSpc>
                <a:spcPct val="120000"/>
              </a:lnSpc>
            </a:pPr>
            <a:r>
              <a:rPr lang="en-US" sz="1250" dirty="0"/>
              <a:t>Valuable for applications that require:</a:t>
            </a:r>
          </a:p>
          <a:p>
            <a:pPr marL="214313" indent="-214313" defTabSz="309563" hangingPunct="0">
              <a:lnSpc>
                <a:spcPct val="120000"/>
              </a:lnSpc>
              <a:buFont typeface="Arial" panose="020B0604020202020204" pitchFamily="34" charset="0"/>
              <a:buChar char="•"/>
            </a:pPr>
            <a:r>
              <a:rPr lang="en-US" sz="1250" dirty="0"/>
              <a:t>Stable, unique network identifiers</a:t>
            </a:r>
          </a:p>
          <a:p>
            <a:pPr marL="214313" indent="-214313" defTabSz="309563" hangingPunct="0">
              <a:lnSpc>
                <a:spcPct val="120000"/>
              </a:lnSpc>
              <a:buFont typeface="Arial" panose="020B0604020202020204" pitchFamily="34" charset="0"/>
              <a:buChar char="•"/>
            </a:pPr>
            <a:r>
              <a:rPr lang="en-US" sz="1250" dirty="0"/>
              <a:t>Stable persistent storage</a:t>
            </a:r>
          </a:p>
          <a:p>
            <a:pPr marL="214313" indent="-214313" defTabSz="309563" hangingPunct="0">
              <a:lnSpc>
                <a:spcPct val="120000"/>
              </a:lnSpc>
              <a:buFont typeface="Arial" panose="020B0604020202020204" pitchFamily="34" charset="0"/>
              <a:buChar char="•"/>
            </a:pPr>
            <a:r>
              <a:rPr lang="en-US" sz="1250" dirty="0"/>
              <a:t>Ordered graceful deployment and scaling</a:t>
            </a:r>
          </a:p>
          <a:p>
            <a:pPr marL="214313" indent="-214313" defTabSz="309563" hangingPunct="0">
              <a:lnSpc>
                <a:spcPct val="120000"/>
              </a:lnSpc>
              <a:buFont typeface="Arial" panose="020B0604020202020204" pitchFamily="34" charset="0"/>
              <a:buChar char="•"/>
            </a:pPr>
            <a:r>
              <a:rPr lang="en-US" sz="1250" dirty="0"/>
              <a:t>Ordered graceful deletion and termination</a:t>
            </a:r>
          </a:p>
          <a:p>
            <a:pPr marL="214313" indent="-214313" defTabSz="309563" hangingPunct="0">
              <a:lnSpc>
                <a:spcPct val="120000"/>
              </a:lnSpc>
              <a:buFont typeface="Arial" panose="020B0604020202020204" pitchFamily="34" charset="0"/>
              <a:buChar char="•"/>
            </a:pPr>
            <a:r>
              <a:rPr lang="en-US" sz="1250" dirty="0"/>
              <a:t>Ordered automated rolling updates</a:t>
            </a:r>
          </a:p>
        </p:txBody>
      </p:sp>
    </p:spTree>
    <p:extLst>
      <p:ext uri="{BB962C8B-B14F-4D97-AF65-F5344CB8AC3E}">
        <p14:creationId xmlns:p14="http://schemas.microsoft.com/office/powerpoint/2010/main" val="23226147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Persistence &amp; Storage</a:t>
            </a:r>
          </a:p>
        </p:txBody>
      </p:sp>
      <p:pic>
        <p:nvPicPr>
          <p:cNvPr id="2" name="Picture 1"/>
          <p:cNvPicPr>
            <a:picLocks noChangeAspect="1"/>
          </p:cNvPicPr>
          <p:nvPr/>
        </p:nvPicPr>
        <p:blipFill>
          <a:blip r:embed="rId3"/>
          <a:stretch>
            <a:fillRect/>
          </a:stretch>
        </p:blipFill>
        <p:spPr>
          <a:xfrm>
            <a:off x="4586024" y="1566667"/>
            <a:ext cx="3557009" cy="3325282"/>
          </a:xfrm>
          <a:prstGeom prst="rect">
            <a:avLst/>
          </a:prstGeom>
        </p:spPr>
      </p:pic>
      <p:sp>
        <p:nvSpPr>
          <p:cNvPr id="3" name="TextBox 2"/>
          <p:cNvSpPr txBox="1"/>
          <p:nvPr/>
        </p:nvSpPr>
        <p:spPr>
          <a:xfrm>
            <a:off x="285750" y="837010"/>
            <a:ext cx="8492133" cy="2392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ctr" defTabSz="309563" hangingPunct="0">
              <a:lnSpc>
                <a:spcPct val="120000"/>
              </a:lnSpc>
            </a:pPr>
            <a:r>
              <a:rPr lang="en-US" sz="1087" dirty="0">
                <a:solidFill>
                  <a:schemeClr val="bg2"/>
                </a:solidFill>
              </a:rPr>
              <a:t>There are many types of persistent storage and many provider options. </a:t>
            </a:r>
            <a:endParaRPr lang="en-US" dirty="0">
              <a:solidFill>
                <a:schemeClr val="bg2"/>
              </a:solidFill>
              <a:sym typeface="HelvNeue Light for IBM"/>
            </a:endParaRPr>
          </a:p>
        </p:txBody>
      </p:sp>
      <p:sp>
        <p:nvSpPr>
          <p:cNvPr id="5" name="Rectangle 4"/>
          <p:cNvSpPr/>
          <p:nvPr/>
        </p:nvSpPr>
        <p:spPr>
          <a:xfrm>
            <a:off x="580430" y="2142471"/>
            <a:ext cx="2964656" cy="2400657"/>
          </a:xfrm>
          <a:prstGeom prst="rect">
            <a:avLst/>
          </a:prstGeom>
        </p:spPr>
        <p:txBody>
          <a:bodyPr wrap="square">
            <a:spAutoFit/>
          </a:bodyPr>
          <a:lstStyle/>
          <a:p>
            <a:r>
              <a:rPr lang="en-US" sz="1250" dirty="0"/>
              <a:t>Some pods must be able to persist data so that if Kubernetes restarts them on the same or another node data loss is avoided.  </a:t>
            </a:r>
          </a:p>
          <a:p>
            <a:endParaRPr lang="en-US" sz="1250" dirty="0"/>
          </a:p>
          <a:p>
            <a:r>
              <a:rPr lang="en-US" sz="1250" dirty="0"/>
              <a:t>Kubernetes will re-attach the shared storage when the pod (re)starts.</a:t>
            </a:r>
          </a:p>
          <a:p>
            <a:endParaRPr lang="en-US" sz="1250" dirty="0"/>
          </a:p>
          <a:p>
            <a:r>
              <a:rPr lang="en-US" sz="1250" dirty="0"/>
              <a:t>Storage providers support different retention and recycling policies and the definitions of these are not universal.</a:t>
            </a:r>
          </a:p>
        </p:txBody>
      </p:sp>
    </p:spTree>
    <p:extLst>
      <p:ext uri="{BB962C8B-B14F-4D97-AF65-F5344CB8AC3E}">
        <p14:creationId xmlns:p14="http://schemas.microsoft.com/office/powerpoint/2010/main" val="3499661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3170747" y="1218887"/>
            <a:ext cx="5916899" cy="3833174"/>
          </a:xfrm>
          <a:prstGeom prst="rect">
            <a:avLst/>
          </a:prstGeom>
          <a:solidFill>
            <a:schemeClr val="bg2"/>
          </a:solidFill>
          <a:ln w="12700" cap="flat" cmpd="sng" algn="ctr">
            <a:solidFill>
              <a:schemeClr val="tx1"/>
            </a:solidFill>
            <a:prstDash val="solid"/>
            <a:round/>
            <a:headEnd type="none" w="med" len="med"/>
            <a:tailEnd type="none" w="med" len="med"/>
          </a:ln>
          <a:effectLst/>
          <a:extLst/>
        </p:spPr>
        <p:txBody>
          <a:bodyPr vert="horz" wrap="none" lIns="68591" tIns="34296" rIns="68591" bIns="34296" numCol="1" rtlCol="0" anchor="t" anchorCtr="0" compatLnSpc="1">
            <a:prstTxWarp prst="textNoShape">
              <a:avLst/>
            </a:prstTxWarp>
          </a:bodyPr>
          <a:lstStyle/>
          <a:p>
            <a:pPr defTabSz="460849" fontAlgn="base">
              <a:spcBef>
                <a:spcPct val="0"/>
              </a:spcBef>
              <a:spcAft>
                <a:spcPct val="0"/>
              </a:spcAft>
            </a:pPr>
            <a:r>
              <a:rPr lang="en-US" sz="1200" dirty="0">
                <a:latin typeface="Arial" panose="020B0604020202020204" pitchFamily="34" charset="0"/>
              </a:rPr>
              <a:t>Kubernetes </a:t>
            </a:r>
            <a:br>
              <a:rPr lang="en-US" sz="1200" dirty="0">
                <a:latin typeface="Arial" panose="020B0604020202020204" pitchFamily="34" charset="0"/>
              </a:rPr>
            </a:br>
            <a:r>
              <a:rPr lang="en-US" sz="1200" dirty="0">
                <a:latin typeface="Arial" panose="020B0604020202020204" pitchFamily="34" charset="0"/>
              </a:rPr>
              <a:t>cluster</a:t>
            </a:r>
          </a:p>
        </p:txBody>
      </p:sp>
      <p:sp>
        <p:nvSpPr>
          <p:cNvPr id="161" name="Rectangle 160"/>
          <p:cNvSpPr/>
          <p:nvPr/>
        </p:nvSpPr>
        <p:spPr bwMode="auto">
          <a:xfrm>
            <a:off x="5736907" y="3299063"/>
            <a:ext cx="3256589" cy="1684666"/>
          </a:xfrm>
          <a:prstGeom prst="rect">
            <a:avLst/>
          </a:prstGeom>
          <a:solidFill>
            <a:schemeClr val="bg2">
              <a:lumMod val="95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900" dirty="0">
                <a:latin typeface="Arial" panose="020B0604020202020204" pitchFamily="34" charset="0"/>
              </a:rPr>
              <a:t>Worker node</a:t>
            </a:r>
          </a:p>
        </p:txBody>
      </p:sp>
      <p:sp>
        <p:nvSpPr>
          <p:cNvPr id="162" name="Rounded Rectangle 161"/>
          <p:cNvSpPr/>
          <p:nvPr/>
        </p:nvSpPr>
        <p:spPr bwMode="auto">
          <a:xfrm>
            <a:off x="7617770" y="3351011"/>
            <a:ext cx="570929" cy="181816"/>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800" dirty="0" err="1">
                <a:latin typeface="Arial" panose="020B0604020202020204" pitchFamily="34" charset="0"/>
              </a:rPr>
              <a:t>kube</a:t>
            </a:r>
            <a:r>
              <a:rPr lang="en-US" sz="800" dirty="0">
                <a:latin typeface="Arial" panose="020B0604020202020204" pitchFamily="34" charset="0"/>
              </a:rPr>
              <a:t>-proxy</a:t>
            </a:r>
          </a:p>
        </p:txBody>
      </p:sp>
      <p:sp>
        <p:nvSpPr>
          <p:cNvPr id="163" name="Rectangle 162"/>
          <p:cNvSpPr/>
          <p:nvPr/>
        </p:nvSpPr>
        <p:spPr bwMode="auto">
          <a:xfrm>
            <a:off x="5893822" y="3810580"/>
            <a:ext cx="2991042" cy="968980"/>
          </a:xfrm>
          <a:prstGeom prst="rect">
            <a:avLst/>
          </a:prstGeom>
          <a:solidFill>
            <a:schemeClr val="bg2">
              <a:lumMod val="85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algn="r" defTabSz="460849" fontAlgn="base">
              <a:spcBef>
                <a:spcPct val="0"/>
              </a:spcBef>
              <a:spcAft>
                <a:spcPct val="0"/>
              </a:spcAft>
            </a:pPr>
            <a:r>
              <a:rPr lang="en-US" sz="900" dirty="0" err="1">
                <a:latin typeface="Arial" panose="020B0604020202020204" pitchFamily="34" charset="0"/>
              </a:rPr>
              <a:t>docker</a:t>
            </a:r>
            <a:endParaRPr lang="en-US" sz="900" dirty="0">
              <a:latin typeface="Arial" panose="020B0604020202020204" pitchFamily="34" charset="0"/>
            </a:endParaRPr>
          </a:p>
        </p:txBody>
      </p:sp>
      <p:sp>
        <p:nvSpPr>
          <p:cNvPr id="164" name="Rectangle 163"/>
          <p:cNvSpPr/>
          <p:nvPr/>
        </p:nvSpPr>
        <p:spPr bwMode="auto">
          <a:xfrm>
            <a:off x="6036254" y="3540456"/>
            <a:ext cx="651800" cy="171426"/>
          </a:xfrm>
          <a:prstGeom prst="rect">
            <a:avLst/>
          </a:prstGeom>
          <a:solidFill>
            <a:schemeClr val="bg2"/>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err="1">
                <a:solidFill>
                  <a:schemeClr val="bg1"/>
                </a:solidFill>
                <a:latin typeface="Arial" panose="020B0604020202020204" pitchFamily="34" charset="0"/>
              </a:rPr>
              <a:t>kubelet</a:t>
            </a:r>
            <a:endParaRPr lang="en-US" sz="900" dirty="0">
              <a:solidFill>
                <a:schemeClr val="bg1"/>
              </a:solidFill>
              <a:latin typeface="Arial" panose="020B0604020202020204" pitchFamily="34" charset="0"/>
            </a:endParaRPr>
          </a:p>
        </p:txBody>
      </p:sp>
      <p:grpSp>
        <p:nvGrpSpPr>
          <p:cNvPr id="172" name="Group 171"/>
          <p:cNvGrpSpPr/>
          <p:nvPr/>
        </p:nvGrpSpPr>
        <p:grpSpPr>
          <a:xfrm>
            <a:off x="6954808" y="4029293"/>
            <a:ext cx="756221" cy="530803"/>
            <a:chOff x="9270663" y="3119231"/>
            <a:chExt cx="1008032" cy="707737"/>
          </a:xfrm>
        </p:grpSpPr>
        <p:sp>
          <p:nvSpPr>
            <p:cNvPr id="188" name="Rounded Rectangle 187"/>
            <p:cNvSpPr/>
            <p:nvPr/>
          </p:nvSpPr>
          <p:spPr bwMode="auto">
            <a:xfrm>
              <a:off x="9270663" y="3119231"/>
              <a:ext cx="1008032" cy="707737"/>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189" name="Rectangle 188"/>
            <p:cNvSpPr/>
            <p:nvPr/>
          </p:nvSpPr>
          <p:spPr bwMode="auto">
            <a:xfrm>
              <a:off x="9350714" y="3431078"/>
              <a:ext cx="868845" cy="228567"/>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grpSp>
      <p:grpSp>
        <p:nvGrpSpPr>
          <p:cNvPr id="173" name="Group 172"/>
          <p:cNvGrpSpPr/>
          <p:nvPr/>
        </p:nvGrpSpPr>
        <p:grpSpPr>
          <a:xfrm>
            <a:off x="7017575" y="4091253"/>
            <a:ext cx="756221" cy="530803"/>
            <a:chOff x="9270663" y="3119231"/>
            <a:chExt cx="1008032" cy="707737"/>
          </a:xfrm>
        </p:grpSpPr>
        <p:sp>
          <p:nvSpPr>
            <p:cNvPr id="186" name="Rounded Rectangle 185"/>
            <p:cNvSpPr/>
            <p:nvPr/>
          </p:nvSpPr>
          <p:spPr bwMode="auto">
            <a:xfrm>
              <a:off x="9270663" y="3119231"/>
              <a:ext cx="1008032" cy="707737"/>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187" name="Rectangle 186"/>
            <p:cNvSpPr/>
            <p:nvPr/>
          </p:nvSpPr>
          <p:spPr bwMode="auto">
            <a:xfrm>
              <a:off x="9350714" y="3431078"/>
              <a:ext cx="868845" cy="228567"/>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grpSp>
      <p:sp>
        <p:nvSpPr>
          <p:cNvPr id="184" name="Rounded Rectangle 183"/>
          <p:cNvSpPr/>
          <p:nvPr/>
        </p:nvSpPr>
        <p:spPr bwMode="auto">
          <a:xfrm>
            <a:off x="7074305" y="4158939"/>
            <a:ext cx="756221" cy="530803"/>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185" name="Rectangle 184"/>
          <p:cNvSpPr/>
          <p:nvPr/>
        </p:nvSpPr>
        <p:spPr bwMode="auto">
          <a:xfrm>
            <a:off x="7134359" y="4392824"/>
            <a:ext cx="651804" cy="171425"/>
          </a:xfrm>
          <a:prstGeom prst="rect">
            <a:avLst/>
          </a:prstGeom>
          <a:solidFill>
            <a:schemeClr val="tx2">
              <a:lumMod val="90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sp>
        <p:nvSpPr>
          <p:cNvPr id="182" name="Rounded Rectangle 181"/>
          <p:cNvSpPr/>
          <p:nvPr/>
        </p:nvSpPr>
        <p:spPr bwMode="auto">
          <a:xfrm>
            <a:off x="6060923" y="4029293"/>
            <a:ext cx="756221" cy="530803"/>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183" name="Rectangle 182"/>
          <p:cNvSpPr/>
          <p:nvPr/>
        </p:nvSpPr>
        <p:spPr bwMode="auto">
          <a:xfrm>
            <a:off x="6120977" y="4263178"/>
            <a:ext cx="651804" cy="171425"/>
          </a:xfrm>
          <a:prstGeom prst="rect">
            <a:avLst/>
          </a:prstGeom>
          <a:solidFill>
            <a:schemeClr val="bg2">
              <a:lumMod val="95000"/>
            </a:schemeClr>
          </a:solidFill>
          <a:ln w="12700" cap="flat" cmpd="sng" algn="ctr">
            <a:solidFill>
              <a:schemeClr val="bg2">
                <a:lumMod val="85000"/>
              </a:schemeClr>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a:r>
              <a:rPr lang="en-US" sz="900" dirty="0" err="1"/>
              <a:t>cAdvisor</a:t>
            </a:r>
            <a:endParaRPr lang="en-US" sz="900" dirty="0">
              <a:latin typeface="Arial" panose="020B0604020202020204" pitchFamily="34" charset="0"/>
            </a:endParaRPr>
          </a:p>
        </p:txBody>
      </p:sp>
      <p:grpSp>
        <p:nvGrpSpPr>
          <p:cNvPr id="176" name="Group 175"/>
          <p:cNvGrpSpPr/>
          <p:nvPr/>
        </p:nvGrpSpPr>
        <p:grpSpPr>
          <a:xfrm>
            <a:off x="7874075" y="4029291"/>
            <a:ext cx="756221" cy="530803"/>
            <a:chOff x="9270663" y="3119231"/>
            <a:chExt cx="1008032" cy="707737"/>
          </a:xfrm>
        </p:grpSpPr>
        <p:sp>
          <p:nvSpPr>
            <p:cNvPr id="180" name="Rounded Rectangle 179"/>
            <p:cNvSpPr/>
            <p:nvPr/>
          </p:nvSpPr>
          <p:spPr bwMode="auto">
            <a:xfrm>
              <a:off x="9270663" y="3119231"/>
              <a:ext cx="1008032" cy="707737"/>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181" name="Rectangle 180"/>
            <p:cNvSpPr/>
            <p:nvPr/>
          </p:nvSpPr>
          <p:spPr bwMode="auto">
            <a:xfrm>
              <a:off x="9350714" y="3431078"/>
              <a:ext cx="868845" cy="228567"/>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grpSp>
      <p:sp>
        <p:nvSpPr>
          <p:cNvPr id="178" name="Rounded Rectangle 177"/>
          <p:cNvSpPr/>
          <p:nvPr/>
        </p:nvSpPr>
        <p:spPr bwMode="auto">
          <a:xfrm>
            <a:off x="7936841" y="4091251"/>
            <a:ext cx="756221" cy="530803"/>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179" name="Rectangle 178"/>
          <p:cNvSpPr/>
          <p:nvPr/>
        </p:nvSpPr>
        <p:spPr bwMode="auto">
          <a:xfrm>
            <a:off x="7996895" y="4325136"/>
            <a:ext cx="651804" cy="171425"/>
          </a:xfrm>
          <a:prstGeom prst="rect">
            <a:avLst/>
          </a:prstGeom>
          <a:solidFill>
            <a:schemeClr val="tx2">
              <a:lumMod val="90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cxnSp>
        <p:nvCxnSpPr>
          <p:cNvPr id="166" name="Curved Connector 165"/>
          <p:cNvCxnSpPr>
            <a:stCxn id="164" idx="3"/>
            <a:endCxn id="182" idx="0"/>
          </p:cNvCxnSpPr>
          <p:nvPr/>
        </p:nvCxnSpPr>
        <p:spPr bwMode="auto">
          <a:xfrm flipH="1">
            <a:off x="6439034" y="3626169"/>
            <a:ext cx="249021" cy="403124"/>
          </a:xfrm>
          <a:prstGeom prst="curvedConnector4">
            <a:avLst>
              <a:gd name="adj1" fmla="val -68867"/>
              <a:gd name="adj2" fmla="val 6063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67" name="Curved Connector 166"/>
          <p:cNvCxnSpPr>
            <a:stCxn id="164" idx="3"/>
            <a:endCxn id="188" idx="0"/>
          </p:cNvCxnSpPr>
          <p:nvPr/>
        </p:nvCxnSpPr>
        <p:spPr bwMode="auto">
          <a:xfrm>
            <a:off x="6688055" y="3626169"/>
            <a:ext cx="644864" cy="403124"/>
          </a:xfrm>
          <a:prstGeom prst="curvedConnector2">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68" name="Curved Connector 167"/>
          <p:cNvCxnSpPr>
            <a:stCxn id="164" idx="3"/>
            <a:endCxn id="180" idx="0"/>
          </p:cNvCxnSpPr>
          <p:nvPr/>
        </p:nvCxnSpPr>
        <p:spPr bwMode="auto">
          <a:xfrm>
            <a:off x="6688055" y="3626169"/>
            <a:ext cx="1564130" cy="403122"/>
          </a:xfrm>
          <a:prstGeom prst="curvedConnector2">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69" name="Straight Arrow Connector 168"/>
          <p:cNvCxnSpPr>
            <a:stCxn id="162" idx="2"/>
            <a:endCxn id="188" idx="0"/>
          </p:cNvCxnSpPr>
          <p:nvPr/>
        </p:nvCxnSpPr>
        <p:spPr bwMode="auto">
          <a:xfrm flipH="1">
            <a:off x="7332919" y="3532827"/>
            <a:ext cx="570315" cy="496467"/>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70" name="Straight Arrow Connector 169"/>
          <p:cNvCxnSpPr>
            <a:stCxn id="162" idx="2"/>
            <a:endCxn id="180" idx="0"/>
          </p:cNvCxnSpPr>
          <p:nvPr/>
        </p:nvCxnSpPr>
        <p:spPr bwMode="auto">
          <a:xfrm>
            <a:off x="7903234" y="3532827"/>
            <a:ext cx="348951" cy="496465"/>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71" name="Curved Connector 170"/>
          <p:cNvCxnSpPr>
            <a:stCxn id="164" idx="2"/>
            <a:endCxn id="183" idx="0"/>
          </p:cNvCxnSpPr>
          <p:nvPr/>
        </p:nvCxnSpPr>
        <p:spPr bwMode="auto">
          <a:xfrm rot="16200000" flipH="1">
            <a:off x="6128869" y="3945169"/>
            <a:ext cx="551296" cy="84724"/>
          </a:xfrm>
          <a:prstGeom prst="curvedConnector3">
            <a:avLst>
              <a:gd name="adj1" fmla="val 50000"/>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95" name="Straight Arrow Connector 194"/>
          <p:cNvCxnSpPr>
            <a:stCxn id="162" idx="2"/>
            <a:endCxn id="182" idx="0"/>
          </p:cNvCxnSpPr>
          <p:nvPr/>
        </p:nvCxnSpPr>
        <p:spPr bwMode="auto">
          <a:xfrm flipH="1">
            <a:off x="6439034" y="3532827"/>
            <a:ext cx="1464201" cy="496467"/>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8" name="Straight Arrow Connector 17"/>
          <p:cNvCxnSpPr>
            <a:endCxn id="22" idx="2"/>
          </p:cNvCxnSpPr>
          <p:nvPr/>
        </p:nvCxnSpPr>
        <p:spPr bwMode="auto">
          <a:xfrm flipH="1" flipV="1">
            <a:off x="7742101" y="1301984"/>
            <a:ext cx="131974" cy="1992897"/>
          </a:xfrm>
          <a:prstGeom prst="straightConnector1">
            <a:avLst/>
          </a:prstGeom>
          <a:solidFill>
            <a:srgbClr val="FDFDFD"/>
          </a:solidFill>
          <a:ln w="12700" cap="flat" cmpd="sng" algn="ctr">
            <a:solidFill>
              <a:schemeClr val="tx1"/>
            </a:solidFill>
            <a:prstDash val="solid"/>
            <a:round/>
            <a:headEnd type="arrow"/>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sp>
        <p:nvSpPr>
          <p:cNvPr id="2" name="Slide Number Placeholder 1"/>
          <p:cNvSpPr>
            <a:spLocks noGrp="1"/>
          </p:cNvSpPr>
          <p:nvPr>
            <p:ph type="sldNum" sz="quarter" idx="10"/>
          </p:nvPr>
        </p:nvSpPr>
        <p:spPr/>
        <p:txBody>
          <a:bodyPr/>
          <a:lstStyle/>
          <a:p>
            <a:fld id="{E7803ADA-2D06-4A19-9D78-9198AF6FF26F}" type="slidenum">
              <a:rPr lang="en-US" smtClean="0"/>
              <a:pPr/>
              <a:t>16</a:t>
            </a:fld>
            <a:endParaRPr lang="en-US" dirty="0"/>
          </a:p>
        </p:txBody>
      </p:sp>
      <p:sp>
        <p:nvSpPr>
          <p:cNvPr id="12" name="Content Placeholder 11"/>
          <p:cNvSpPr>
            <a:spLocks noGrp="1"/>
          </p:cNvSpPr>
          <p:nvPr>
            <p:ph sz="quarter" idx="4294967295"/>
          </p:nvPr>
        </p:nvSpPr>
        <p:spPr>
          <a:xfrm>
            <a:off x="243840" y="678891"/>
            <a:ext cx="2876550" cy="4048125"/>
          </a:xfrm>
        </p:spPr>
        <p:txBody>
          <a:bodyPr/>
          <a:lstStyle/>
          <a:p>
            <a:r>
              <a:rPr lang="en-US" sz="1600" dirty="0"/>
              <a:t>Master node</a:t>
            </a:r>
          </a:p>
          <a:p>
            <a:pPr lvl="1"/>
            <a:r>
              <a:rPr lang="en-US" sz="1300" dirty="0"/>
              <a:t>Node that manages the cluster</a:t>
            </a:r>
          </a:p>
          <a:p>
            <a:pPr lvl="1"/>
            <a:r>
              <a:rPr lang="en-US" sz="1300" dirty="0"/>
              <a:t>Scheduling, replication &amp; control</a:t>
            </a:r>
          </a:p>
          <a:p>
            <a:pPr lvl="1"/>
            <a:r>
              <a:rPr lang="en-US" sz="1300" dirty="0"/>
              <a:t>Multiple nodes for HA</a:t>
            </a:r>
          </a:p>
          <a:p>
            <a:r>
              <a:rPr lang="en-US" sz="1600" dirty="0" smtClean="0"/>
              <a:t>Worker </a:t>
            </a:r>
            <a:r>
              <a:rPr lang="en-US" sz="1600" dirty="0"/>
              <a:t>nodes</a:t>
            </a:r>
          </a:p>
          <a:p>
            <a:pPr lvl="1"/>
            <a:r>
              <a:rPr lang="en-US" sz="1300" dirty="0"/>
              <a:t>Node where pods are run</a:t>
            </a:r>
          </a:p>
          <a:p>
            <a:pPr lvl="1"/>
            <a:r>
              <a:rPr lang="en-US" sz="1300" dirty="0"/>
              <a:t>Docker engine</a:t>
            </a:r>
          </a:p>
          <a:p>
            <a:pPr lvl="1"/>
            <a:r>
              <a:rPr lang="en-US" sz="1300" dirty="0" err="1">
                <a:latin typeface="Courier New" pitchFamily="49" charset="0"/>
                <a:cs typeface="Courier New" pitchFamily="49" charset="0"/>
              </a:rPr>
              <a:t>kubelet</a:t>
            </a:r>
            <a:r>
              <a:rPr lang="en-US" sz="1300" dirty="0"/>
              <a:t> agent accepts &amp; executes commands from the master to manage pods</a:t>
            </a:r>
          </a:p>
          <a:p>
            <a:pPr lvl="1"/>
            <a:r>
              <a:rPr lang="en-US" sz="1300" dirty="0" err="1">
                <a:latin typeface="Courier New" pitchFamily="49" charset="0"/>
                <a:cs typeface="Courier New" pitchFamily="49" charset="0"/>
                <a:sym typeface="Helvetica Light"/>
              </a:rPr>
              <a:t>cAdvisor</a:t>
            </a:r>
            <a:r>
              <a:rPr lang="en-US" sz="1300" dirty="0">
                <a:sym typeface="Helvetica Light"/>
              </a:rPr>
              <a:t> </a:t>
            </a:r>
            <a:r>
              <a:rPr lang="en-US" sz="1300" dirty="0" smtClean="0">
                <a:sym typeface="Helvetica Light"/>
              </a:rPr>
              <a:t> (Container Advisor) </a:t>
            </a:r>
            <a:r>
              <a:rPr lang="en-US" sz="1300" dirty="0">
                <a:sym typeface="Helvetica Light"/>
              </a:rPr>
              <a:t>provides resource usage and performance statistics</a:t>
            </a:r>
          </a:p>
          <a:p>
            <a:pPr lvl="1"/>
            <a:r>
              <a:rPr lang="en-US" sz="1300" dirty="0" err="1">
                <a:latin typeface="Courier New" pitchFamily="49" charset="0"/>
                <a:cs typeface="Courier New" pitchFamily="49" charset="0"/>
              </a:rPr>
              <a:t>kube</a:t>
            </a:r>
            <a:r>
              <a:rPr lang="en-US" sz="1300" dirty="0">
                <a:latin typeface="Courier New" pitchFamily="49" charset="0"/>
                <a:cs typeface="Courier New" pitchFamily="49" charset="0"/>
              </a:rPr>
              <a:t>-proxy</a:t>
            </a:r>
            <a:r>
              <a:rPr lang="en-US" sz="1300" dirty="0"/>
              <a:t> </a:t>
            </a:r>
            <a:r>
              <a:rPr lang="en-US" sz="1300" dirty="0" smtClean="0"/>
              <a:t> </a:t>
            </a:r>
            <a:r>
              <a:rPr lang="en-US" sz="1300" dirty="0"/>
              <a:t>routes inbound or ingress traffic</a:t>
            </a:r>
          </a:p>
        </p:txBody>
      </p:sp>
      <p:sp>
        <p:nvSpPr>
          <p:cNvPr id="11" name="Title 10"/>
          <p:cNvSpPr>
            <a:spLocks noGrp="1"/>
          </p:cNvSpPr>
          <p:nvPr>
            <p:ph type="title" idx="4294967295"/>
          </p:nvPr>
        </p:nvSpPr>
        <p:spPr>
          <a:xfrm>
            <a:off x="130521" y="116195"/>
            <a:ext cx="6283234" cy="381000"/>
          </a:xfrm>
        </p:spPr>
        <p:txBody>
          <a:bodyPr/>
          <a:lstStyle/>
          <a:p>
            <a:r>
              <a:rPr lang="en-US" dirty="0"/>
              <a:t>Kubernetes </a:t>
            </a:r>
            <a:r>
              <a:rPr lang="en-US" dirty="0" smtClean="0"/>
              <a:t>cluster architecture</a:t>
            </a:r>
            <a:endParaRPr lang="en-US" dirty="0"/>
          </a:p>
        </p:txBody>
      </p:sp>
      <p:sp>
        <p:nvSpPr>
          <p:cNvPr id="72" name="Rectangle 71"/>
          <p:cNvSpPr/>
          <p:nvPr/>
        </p:nvSpPr>
        <p:spPr bwMode="auto">
          <a:xfrm>
            <a:off x="3272138" y="2406583"/>
            <a:ext cx="2310271" cy="1856593"/>
          </a:xfrm>
          <a:prstGeom prst="rect">
            <a:avLst/>
          </a:prstGeom>
          <a:solidFill>
            <a:schemeClr val="bg2">
              <a:lumMod val="95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900" dirty="0">
                <a:latin typeface="Arial" panose="020B0604020202020204" pitchFamily="34" charset="0"/>
              </a:rPr>
              <a:t>Master node</a:t>
            </a:r>
          </a:p>
        </p:txBody>
      </p:sp>
      <p:sp>
        <p:nvSpPr>
          <p:cNvPr id="73" name="Rectangle 72"/>
          <p:cNvSpPr/>
          <p:nvPr/>
        </p:nvSpPr>
        <p:spPr bwMode="auto">
          <a:xfrm>
            <a:off x="3388014" y="2796929"/>
            <a:ext cx="1979542" cy="658989"/>
          </a:xfrm>
          <a:prstGeom prst="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900" dirty="0">
                <a:latin typeface="Arial" panose="020B0604020202020204" pitchFamily="34" charset="0"/>
              </a:rPr>
              <a:t>APIs</a:t>
            </a:r>
          </a:p>
        </p:txBody>
      </p:sp>
      <p:sp>
        <p:nvSpPr>
          <p:cNvPr id="74" name="Rounded Rectangle 73"/>
          <p:cNvSpPr/>
          <p:nvPr/>
        </p:nvSpPr>
        <p:spPr bwMode="auto">
          <a:xfrm>
            <a:off x="3583554" y="3027728"/>
            <a:ext cx="709739" cy="267153"/>
          </a:xfrm>
          <a:prstGeom prst="roundRect">
            <a:avLst/>
          </a:prstGeom>
          <a:solidFill>
            <a:schemeClr val="accent3">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a:latin typeface="Arial" panose="020B0604020202020204" pitchFamily="34" charset="0"/>
              </a:rPr>
              <a:t>scheduling</a:t>
            </a:r>
            <a:endParaRPr lang="en-US" sz="900" dirty="0">
              <a:latin typeface="Arial" panose="020B0604020202020204" pitchFamily="34" charset="0"/>
            </a:endParaRPr>
          </a:p>
          <a:p>
            <a:pPr algn="ctr" defTabSz="460849" fontAlgn="base">
              <a:spcBef>
                <a:spcPct val="0"/>
              </a:spcBef>
              <a:spcAft>
                <a:spcPct val="0"/>
              </a:spcAft>
            </a:pPr>
            <a:r>
              <a:rPr lang="en-US" sz="900" dirty="0"/>
              <a:t>actuator</a:t>
            </a:r>
            <a:endParaRPr lang="en-US" sz="900" dirty="0">
              <a:latin typeface="Arial" panose="020B0604020202020204" pitchFamily="34" charset="0"/>
            </a:endParaRPr>
          </a:p>
        </p:txBody>
      </p:sp>
      <p:sp>
        <p:nvSpPr>
          <p:cNvPr id="75" name="Rounded Rectangle 74"/>
          <p:cNvSpPr/>
          <p:nvPr/>
        </p:nvSpPr>
        <p:spPr bwMode="auto">
          <a:xfrm>
            <a:off x="4426067" y="3027728"/>
            <a:ext cx="709739" cy="267153"/>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t>REST</a:t>
            </a:r>
            <a:endParaRPr lang="en-US" sz="900" dirty="0">
              <a:latin typeface="Arial" panose="020B0604020202020204" pitchFamily="34" charset="0"/>
            </a:endParaRPr>
          </a:p>
        </p:txBody>
      </p:sp>
      <p:sp>
        <p:nvSpPr>
          <p:cNvPr id="76" name="Rounded Rectangle 75"/>
          <p:cNvSpPr/>
          <p:nvPr/>
        </p:nvSpPr>
        <p:spPr bwMode="auto">
          <a:xfrm>
            <a:off x="4426067" y="2663353"/>
            <a:ext cx="709739" cy="267153"/>
          </a:xfrm>
          <a:prstGeom prst="roundRect">
            <a:avLst/>
          </a:prstGeom>
          <a:solidFill>
            <a:schemeClr val="accent3">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800" dirty="0"/>
              <a:t>authentication</a:t>
            </a:r>
            <a:br>
              <a:rPr lang="en-US" sz="800" dirty="0"/>
            </a:br>
            <a:r>
              <a:rPr lang="en-US" sz="800" dirty="0"/>
              <a:t>authorization</a:t>
            </a:r>
          </a:p>
        </p:txBody>
      </p:sp>
      <p:sp>
        <p:nvSpPr>
          <p:cNvPr id="77" name="Rounded Rectangle 76"/>
          <p:cNvSpPr/>
          <p:nvPr/>
        </p:nvSpPr>
        <p:spPr bwMode="auto">
          <a:xfrm>
            <a:off x="3583554" y="3597679"/>
            <a:ext cx="709739" cy="267153"/>
          </a:xfrm>
          <a:prstGeom prst="roundRect">
            <a:avLst/>
          </a:prstGeom>
          <a:solidFill>
            <a:schemeClr val="accent3">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controller</a:t>
            </a:r>
            <a:br>
              <a:rPr lang="en-US" sz="900" dirty="0">
                <a:latin typeface="Arial" panose="020B0604020202020204" pitchFamily="34" charset="0"/>
              </a:rPr>
            </a:br>
            <a:r>
              <a:rPr lang="en-US" sz="900" dirty="0">
                <a:latin typeface="Arial" panose="020B0604020202020204" pitchFamily="34" charset="0"/>
              </a:rPr>
              <a:t>manager</a:t>
            </a:r>
          </a:p>
        </p:txBody>
      </p:sp>
      <p:sp>
        <p:nvSpPr>
          <p:cNvPr id="78" name="Rectangle 77"/>
          <p:cNvSpPr/>
          <p:nvPr/>
        </p:nvSpPr>
        <p:spPr bwMode="auto">
          <a:xfrm>
            <a:off x="4426067" y="3616956"/>
            <a:ext cx="941489" cy="477915"/>
          </a:xfrm>
          <a:prstGeom prst="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800" dirty="0">
                <a:latin typeface="Arial" panose="020B0604020202020204" pitchFamily="34" charset="0"/>
              </a:rPr>
              <a:t>Distributed</a:t>
            </a:r>
            <a:br>
              <a:rPr lang="en-US" sz="800" dirty="0">
                <a:latin typeface="Arial" panose="020B0604020202020204" pitchFamily="34" charset="0"/>
              </a:rPr>
            </a:br>
            <a:r>
              <a:rPr lang="en-US" sz="800" dirty="0">
                <a:latin typeface="Arial" panose="020B0604020202020204" pitchFamily="34" charset="0"/>
              </a:rPr>
              <a:t>watchable</a:t>
            </a:r>
            <a:br>
              <a:rPr lang="en-US" sz="800" dirty="0">
                <a:latin typeface="Arial" panose="020B0604020202020204" pitchFamily="34" charset="0"/>
              </a:rPr>
            </a:br>
            <a:r>
              <a:rPr lang="en-US" sz="800" dirty="0">
                <a:latin typeface="Arial" panose="020B0604020202020204" pitchFamily="34" charset="0"/>
              </a:rPr>
              <a:t>storage</a:t>
            </a:r>
            <a:br>
              <a:rPr lang="en-US" sz="800" dirty="0">
                <a:latin typeface="Arial" panose="020B0604020202020204" pitchFamily="34" charset="0"/>
              </a:rPr>
            </a:br>
            <a:r>
              <a:rPr lang="en-US" sz="800" dirty="0">
                <a:latin typeface="Arial" panose="020B0604020202020204" pitchFamily="34" charset="0"/>
              </a:rPr>
              <a:t>(</a:t>
            </a:r>
            <a:r>
              <a:rPr lang="en-US" sz="800" dirty="0" err="1">
                <a:latin typeface="Arial" panose="020B0604020202020204" pitchFamily="34" charset="0"/>
              </a:rPr>
              <a:t>etcd</a:t>
            </a:r>
            <a:r>
              <a:rPr lang="en-US" sz="800" dirty="0">
                <a:latin typeface="Arial" panose="020B0604020202020204" pitchFamily="34" charset="0"/>
              </a:rPr>
              <a:t>)</a:t>
            </a:r>
          </a:p>
        </p:txBody>
      </p:sp>
      <p:cxnSp>
        <p:nvCxnSpPr>
          <p:cNvPr id="79" name="Straight Arrow Connector 78"/>
          <p:cNvCxnSpPr/>
          <p:nvPr/>
        </p:nvCxnSpPr>
        <p:spPr bwMode="auto">
          <a:xfrm>
            <a:off x="4780936" y="2930505"/>
            <a:ext cx="0" cy="97223"/>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80" name="Straight Arrow Connector 79"/>
          <p:cNvCxnSpPr/>
          <p:nvPr/>
        </p:nvCxnSpPr>
        <p:spPr bwMode="auto">
          <a:xfrm>
            <a:off x="4293293" y="3161304"/>
            <a:ext cx="132774" cy="0"/>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81" name="Straight Arrow Connector 80"/>
          <p:cNvCxnSpPr/>
          <p:nvPr/>
        </p:nvCxnSpPr>
        <p:spPr bwMode="auto">
          <a:xfrm flipH="1" flipV="1">
            <a:off x="4780936" y="3294881"/>
            <a:ext cx="115875" cy="322075"/>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82" name="Straight Arrow Connector 81"/>
          <p:cNvCxnSpPr/>
          <p:nvPr/>
        </p:nvCxnSpPr>
        <p:spPr bwMode="auto">
          <a:xfrm flipV="1">
            <a:off x="3938423" y="3294882"/>
            <a:ext cx="615590" cy="302797"/>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sp>
        <p:nvSpPr>
          <p:cNvPr id="22" name="Rounded Rectangle 21"/>
          <p:cNvSpPr/>
          <p:nvPr/>
        </p:nvSpPr>
        <p:spPr bwMode="auto">
          <a:xfrm>
            <a:off x="7302286" y="1104586"/>
            <a:ext cx="879629" cy="197398"/>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68591" tIns="34296" rIns="68591" bIns="34296"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firewall</a:t>
            </a:r>
          </a:p>
        </p:txBody>
      </p:sp>
      <p:sp>
        <p:nvSpPr>
          <p:cNvPr id="24" name="Rounded Rectangle 23"/>
          <p:cNvSpPr/>
          <p:nvPr/>
        </p:nvSpPr>
        <p:spPr bwMode="auto">
          <a:xfrm>
            <a:off x="4406754" y="878083"/>
            <a:ext cx="748363" cy="135063"/>
          </a:xfrm>
          <a:prstGeom prst="roundRect">
            <a:avLst/>
          </a:prstGeom>
          <a:solidFill>
            <a:schemeClr val="bg2">
              <a:lumMod val="95000"/>
            </a:schemeClr>
          </a:solidFill>
          <a:ln w="12700" cap="flat" cmpd="sng" algn="ctr">
            <a:solidFill>
              <a:schemeClr val="tx1"/>
            </a:solidFill>
            <a:prstDash val="solid"/>
            <a:round/>
            <a:headEnd type="none" w="med" len="med"/>
            <a:tailEnd type="none" w="med" len="med"/>
          </a:ln>
          <a:effectLst/>
          <a:extLst/>
        </p:spPr>
        <p:txBody>
          <a:bodyPr vert="horz" wrap="none" lIns="68591" tIns="34296" rIns="68591" bIns="34296" numCol="1" rtlCol="0" anchor="ctr" anchorCtr="0" compatLnSpc="1">
            <a:prstTxWarp prst="textNoShape">
              <a:avLst/>
            </a:prstTxWarp>
          </a:bodyPr>
          <a:lstStyle/>
          <a:p>
            <a:pPr algn="ctr" defTabSz="460849" fontAlgn="base">
              <a:spcBef>
                <a:spcPct val="0"/>
              </a:spcBef>
              <a:spcAft>
                <a:spcPct val="0"/>
              </a:spcAft>
            </a:pPr>
            <a:r>
              <a:rPr lang="en-US" sz="900" dirty="0" err="1">
                <a:latin typeface="Arial" panose="020B0604020202020204" pitchFamily="34" charset="0"/>
              </a:rPr>
              <a:t>kubect</a:t>
            </a:r>
            <a:r>
              <a:rPr lang="en-US" sz="900" dirty="0" err="1"/>
              <a:t>l</a:t>
            </a:r>
            <a:endParaRPr lang="en-US" sz="900" dirty="0">
              <a:latin typeface="Arial" panose="020B0604020202020204" pitchFamily="34" charset="0"/>
            </a:endParaRPr>
          </a:p>
        </p:txBody>
      </p:sp>
      <p:cxnSp>
        <p:nvCxnSpPr>
          <p:cNvPr id="25" name="Straight Arrow Connector 24"/>
          <p:cNvCxnSpPr>
            <a:stCxn id="24" idx="2"/>
          </p:cNvCxnSpPr>
          <p:nvPr/>
        </p:nvCxnSpPr>
        <p:spPr bwMode="auto">
          <a:xfrm flipH="1">
            <a:off x="4780935" y="1013146"/>
            <a:ext cx="1" cy="1650206"/>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sp>
        <p:nvSpPr>
          <p:cNvPr id="26" name="Cloud 25"/>
          <p:cNvSpPr/>
          <p:nvPr/>
        </p:nvSpPr>
        <p:spPr bwMode="auto">
          <a:xfrm>
            <a:off x="6345377" y="313664"/>
            <a:ext cx="1456593" cy="564419"/>
          </a:xfrm>
          <a:prstGeom prst="cloud">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68591" tIns="34296" rIns="68591" bIns="34296" numCol="1" rtlCol="0" anchor="ctr" anchorCtr="0" compatLnSpc="1">
            <a:prstTxWarp prst="textNoShape">
              <a:avLst/>
            </a:prstTxWarp>
          </a:bodyPr>
          <a:lstStyle/>
          <a:p>
            <a:pPr algn="ctr" defTabSz="460849" fontAlgn="base">
              <a:spcBef>
                <a:spcPct val="0"/>
              </a:spcBef>
              <a:spcAft>
                <a:spcPct val="0"/>
              </a:spcAft>
            </a:pPr>
            <a:r>
              <a:rPr lang="en-US" sz="900" dirty="0"/>
              <a:t>internet</a:t>
            </a:r>
            <a:endParaRPr lang="en-US" sz="900" dirty="0">
              <a:latin typeface="Arial" panose="020B0604020202020204" pitchFamily="34" charset="0"/>
            </a:endParaRPr>
          </a:p>
        </p:txBody>
      </p:sp>
      <p:cxnSp>
        <p:nvCxnSpPr>
          <p:cNvPr id="27" name="Straight Arrow Connector 26"/>
          <p:cNvCxnSpPr>
            <a:stCxn id="26" idx="1"/>
            <a:endCxn id="22" idx="0"/>
          </p:cNvCxnSpPr>
          <p:nvPr/>
        </p:nvCxnSpPr>
        <p:spPr bwMode="auto">
          <a:xfrm>
            <a:off x="7073674" y="877482"/>
            <a:ext cx="668427" cy="227104"/>
          </a:xfrm>
          <a:prstGeom prst="straightConnector1">
            <a:avLst/>
          </a:prstGeom>
          <a:solidFill>
            <a:srgbClr val="FDFDFD"/>
          </a:solidFill>
          <a:ln w="12700" cap="flat" cmpd="sng" algn="ctr">
            <a:solidFill>
              <a:schemeClr val="tx1"/>
            </a:solidFill>
            <a:prstDash val="solid"/>
            <a:round/>
            <a:headEnd type="arrow"/>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pic>
        <p:nvPicPr>
          <p:cNvPr id="83" name="image20.png"/>
          <p:cNvPicPr>
            <a:picLocks noChangeAspect="1"/>
          </p:cNvPicPr>
          <p:nvPr/>
        </p:nvPicPr>
        <p:blipFill>
          <a:blip r:embed="rId2">
            <a:extLst/>
          </a:blip>
          <a:stretch>
            <a:fillRect/>
          </a:stretch>
        </p:blipFill>
        <p:spPr>
          <a:xfrm>
            <a:off x="8480336" y="116195"/>
            <a:ext cx="513160" cy="513026"/>
          </a:xfrm>
          <a:prstGeom prst="rect">
            <a:avLst/>
          </a:prstGeom>
          <a:ln w="12700">
            <a:miter lim="400000"/>
          </a:ln>
        </p:spPr>
      </p:pic>
      <p:sp>
        <p:nvSpPr>
          <p:cNvPr id="28" name="Rectangle 27"/>
          <p:cNvSpPr/>
          <p:nvPr/>
        </p:nvSpPr>
        <p:spPr bwMode="auto">
          <a:xfrm>
            <a:off x="5736907" y="1525373"/>
            <a:ext cx="3256589" cy="1684666"/>
          </a:xfrm>
          <a:prstGeom prst="rect">
            <a:avLst/>
          </a:prstGeom>
          <a:solidFill>
            <a:schemeClr val="bg2">
              <a:lumMod val="95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900" dirty="0">
                <a:latin typeface="Arial" panose="020B0604020202020204" pitchFamily="34" charset="0"/>
              </a:rPr>
              <a:t>Worker node</a:t>
            </a:r>
          </a:p>
        </p:txBody>
      </p:sp>
      <p:sp>
        <p:nvSpPr>
          <p:cNvPr id="29" name="Rounded Rectangle 28"/>
          <p:cNvSpPr/>
          <p:nvPr/>
        </p:nvSpPr>
        <p:spPr bwMode="auto">
          <a:xfrm>
            <a:off x="7617770" y="1577321"/>
            <a:ext cx="570929" cy="181816"/>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800" dirty="0" err="1">
                <a:latin typeface="Arial" panose="020B0604020202020204" pitchFamily="34" charset="0"/>
              </a:rPr>
              <a:t>kube</a:t>
            </a:r>
            <a:r>
              <a:rPr lang="en-US" sz="800" dirty="0">
                <a:latin typeface="Arial" panose="020B0604020202020204" pitchFamily="34" charset="0"/>
              </a:rPr>
              <a:t>-proxy</a:t>
            </a:r>
          </a:p>
        </p:txBody>
      </p:sp>
      <p:sp>
        <p:nvSpPr>
          <p:cNvPr id="30" name="Rectangle 29"/>
          <p:cNvSpPr/>
          <p:nvPr/>
        </p:nvSpPr>
        <p:spPr bwMode="auto">
          <a:xfrm>
            <a:off x="5893822" y="2036890"/>
            <a:ext cx="2991042" cy="968980"/>
          </a:xfrm>
          <a:prstGeom prst="rect">
            <a:avLst/>
          </a:prstGeom>
          <a:solidFill>
            <a:schemeClr val="bg2">
              <a:lumMod val="85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algn="r" defTabSz="460849" fontAlgn="base">
              <a:spcBef>
                <a:spcPct val="0"/>
              </a:spcBef>
              <a:spcAft>
                <a:spcPct val="0"/>
              </a:spcAft>
            </a:pPr>
            <a:r>
              <a:rPr lang="en-US" sz="900" dirty="0" err="1">
                <a:latin typeface="Arial" panose="020B0604020202020204" pitchFamily="34" charset="0"/>
              </a:rPr>
              <a:t>docker</a:t>
            </a:r>
            <a:endParaRPr lang="en-US" sz="900" dirty="0">
              <a:latin typeface="Arial" panose="020B0604020202020204" pitchFamily="34" charset="0"/>
            </a:endParaRPr>
          </a:p>
        </p:txBody>
      </p:sp>
      <p:sp>
        <p:nvSpPr>
          <p:cNvPr id="31" name="Rectangle 30"/>
          <p:cNvSpPr/>
          <p:nvPr/>
        </p:nvSpPr>
        <p:spPr bwMode="auto">
          <a:xfrm>
            <a:off x="6036254" y="1766766"/>
            <a:ext cx="651800" cy="171426"/>
          </a:xfrm>
          <a:prstGeom prst="rect">
            <a:avLst/>
          </a:prstGeom>
          <a:solidFill>
            <a:schemeClr val="bg2"/>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err="1">
                <a:solidFill>
                  <a:schemeClr val="bg1"/>
                </a:solidFill>
                <a:latin typeface="Arial" panose="020B0604020202020204" pitchFamily="34" charset="0"/>
              </a:rPr>
              <a:t>kubelet</a:t>
            </a:r>
            <a:endParaRPr lang="en-US" sz="900" dirty="0">
              <a:solidFill>
                <a:schemeClr val="bg1"/>
              </a:solidFill>
              <a:latin typeface="Arial" panose="020B0604020202020204" pitchFamily="34" charset="0"/>
            </a:endParaRPr>
          </a:p>
        </p:txBody>
      </p:sp>
      <p:grpSp>
        <p:nvGrpSpPr>
          <p:cNvPr id="973" name="Group 972"/>
          <p:cNvGrpSpPr/>
          <p:nvPr/>
        </p:nvGrpSpPr>
        <p:grpSpPr>
          <a:xfrm>
            <a:off x="6954808" y="2255603"/>
            <a:ext cx="756221" cy="530803"/>
            <a:chOff x="9270663" y="3119231"/>
            <a:chExt cx="1008032" cy="707737"/>
          </a:xfrm>
        </p:grpSpPr>
        <p:sp>
          <p:nvSpPr>
            <p:cNvPr id="40" name="Rounded Rectangle 39"/>
            <p:cNvSpPr/>
            <p:nvPr/>
          </p:nvSpPr>
          <p:spPr bwMode="auto">
            <a:xfrm>
              <a:off x="9270663" y="3119231"/>
              <a:ext cx="1008032" cy="707737"/>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45" name="Rectangle 44"/>
            <p:cNvSpPr/>
            <p:nvPr/>
          </p:nvSpPr>
          <p:spPr bwMode="auto">
            <a:xfrm>
              <a:off x="9350714" y="3431078"/>
              <a:ext cx="868845" cy="228567"/>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grpSp>
      <p:grpSp>
        <p:nvGrpSpPr>
          <p:cNvPr id="86" name="Group 85"/>
          <p:cNvGrpSpPr/>
          <p:nvPr/>
        </p:nvGrpSpPr>
        <p:grpSpPr>
          <a:xfrm>
            <a:off x="7017575" y="2317563"/>
            <a:ext cx="756221" cy="530803"/>
            <a:chOff x="9270663" y="3119231"/>
            <a:chExt cx="1008032" cy="707737"/>
          </a:xfrm>
        </p:grpSpPr>
        <p:sp>
          <p:nvSpPr>
            <p:cNvPr id="87" name="Rounded Rectangle 86"/>
            <p:cNvSpPr/>
            <p:nvPr/>
          </p:nvSpPr>
          <p:spPr bwMode="auto">
            <a:xfrm>
              <a:off x="9270663" y="3119231"/>
              <a:ext cx="1008032" cy="707737"/>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88" name="Rectangle 87"/>
            <p:cNvSpPr/>
            <p:nvPr/>
          </p:nvSpPr>
          <p:spPr bwMode="auto">
            <a:xfrm>
              <a:off x="9350714" y="3431078"/>
              <a:ext cx="868845" cy="228567"/>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grpSp>
      <p:sp>
        <p:nvSpPr>
          <p:cNvPr id="90" name="Rounded Rectangle 89"/>
          <p:cNvSpPr/>
          <p:nvPr/>
        </p:nvSpPr>
        <p:spPr bwMode="auto">
          <a:xfrm>
            <a:off x="7074305" y="2385249"/>
            <a:ext cx="756221" cy="530803"/>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91" name="Rectangle 90"/>
          <p:cNvSpPr/>
          <p:nvPr/>
        </p:nvSpPr>
        <p:spPr bwMode="auto">
          <a:xfrm>
            <a:off x="7134359" y="2619134"/>
            <a:ext cx="651804" cy="171425"/>
          </a:xfrm>
          <a:prstGeom prst="rect">
            <a:avLst/>
          </a:prstGeom>
          <a:solidFill>
            <a:schemeClr val="tx2">
              <a:lumMod val="90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sp>
        <p:nvSpPr>
          <p:cNvPr id="97" name="Rounded Rectangle 96"/>
          <p:cNvSpPr/>
          <p:nvPr/>
        </p:nvSpPr>
        <p:spPr bwMode="auto">
          <a:xfrm>
            <a:off x="6060923" y="2255603"/>
            <a:ext cx="756221" cy="530803"/>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98" name="Rectangle 97"/>
          <p:cNvSpPr/>
          <p:nvPr/>
        </p:nvSpPr>
        <p:spPr bwMode="auto">
          <a:xfrm>
            <a:off x="6120977" y="2489488"/>
            <a:ext cx="651804" cy="171425"/>
          </a:xfrm>
          <a:prstGeom prst="rect">
            <a:avLst/>
          </a:prstGeom>
          <a:solidFill>
            <a:schemeClr val="bg2">
              <a:lumMod val="95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a:r>
              <a:rPr lang="en-US" sz="900" dirty="0" err="1"/>
              <a:t>cAdvisor</a:t>
            </a:r>
            <a:endParaRPr lang="en-US" sz="900" dirty="0">
              <a:latin typeface="Arial" panose="020B0604020202020204" pitchFamily="34" charset="0"/>
            </a:endParaRPr>
          </a:p>
        </p:txBody>
      </p:sp>
      <p:grpSp>
        <p:nvGrpSpPr>
          <p:cNvPr id="107" name="Group 106"/>
          <p:cNvGrpSpPr/>
          <p:nvPr/>
        </p:nvGrpSpPr>
        <p:grpSpPr>
          <a:xfrm>
            <a:off x="7874075" y="2255601"/>
            <a:ext cx="756221" cy="530803"/>
            <a:chOff x="9270663" y="3119231"/>
            <a:chExt cx="1008032" cy="707737"/>
          </a:xfrm>
        </p:grpSpPr>
        <p:sp>
          <p:nvSpPr>
            <p:cNvPr id="108" name="Rounded Rectangle 107"/>
            <p:cNvSpPr/>
            <p:nvPr/>
          </p:nvSpPr>
          <p:spPr bwMode="auto">
            <a:xfrm>
              <a:off x="9270663" y="3119231"/>
              <a:ext cx="1008032" cy="707737"/>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109" name="Rectangle 108"/>
            <p:cNvSpPr/>
            <p:nvPr/>
          </p:nvSpPr>
          <p:spPr bwMode="auto">
            <a:xfrm>
              <a:off x="9350714" y="3431078"/>
              <a:ext cx="868845" cy="228567"/>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grpSp>
      <p:sp>
        <p:nvSpPr>
          <p:cNvPr id="111" name="Rounded Rectangle 110"/>
          <p:cNvSpPr/>
          <p:nvPr/>
        </p:nvSpPr>
        <p:spPr bwMode="auto">
          <a:xfrm>
            <a:off x="7936841" y="2317561"/>
            <a:ext cx="756221" cy="530803"/>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112" name="Rectangle 111"/>
          <p:cNvSpPr/>
          <p:nvPr/>
        </p:nvSpPr>
        <p:spPr bwMode="auto">
          <a:xfrm>
            <a:off x="7996895" y="2551446"/>
            <a:ext cx="651804" cy="171425"/>
          </a:xfrm>
          <a:prstGeom prst="rect">
            <a:avLst/>
          </a:prstGeom>
          <a:solidFill>
            <a:schemeClr val="bg2">
              <a:lumMod val="85000"/>
            </a:schemeClr>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container</a:t>
            </a:r>
          </a:p>
        </p:txBody>
      </p:sp>
      <p:cxnSp>
        <p:nvCxnSpPr>
          <p:cNvPr id="33" name="Curved Connector 32"/>
          <p:cNvCxnSpPr>
            <a:stCxn id="31" idx="3"/>
            <a:endCxn id="97" idx="0"/>
          </p:cNvCxnSpPr>
          <p:nvPr/>
        </p:nvCxnSpPr>
        <p:spPr bwMode="auto">
          <a:xfrm flipH="1">
            <a:off x="6439034" y="1852479"/>
            <a:ext cx="249021" cy="403124"/>
          </a:xfrm>
          <a:prstGeom prst="curvedConnector4">
            <a:avLst>
              <a:gd name="adj1" fmla="val -68867"/>
              <a:gd name="adj2" fmla="val 6063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34" name="Curved Connector 33"/>
          <p:cNvCxnSpPr>
            <a:stCxn id="31" idx="3"/>
            <a:endCxn id="40" idx="0"/>
          </p:cNvCxnSpPr>
          <p:nvPr/>
        </p:nvCxnSpPr>
        <p:spPr bwMode="auto">
          <a:xfrm>
            <a:off x="6688055" y="1852479"/>
            <a:ext cx="644864" cy="403124"/>
          </a:xfrm>
          <a:prstGeom prst="curvedConnector2">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35" name="Curved Connector 34"/>
          <p:cNvCxnSpPr>
            <a:stCxn id="31" idx="3"/>
            <a:endCxn id="108" idx="0"/>
          </p:cNvCxnSpPr>
          <p:nvPr/>
        </p:nvCxnSpPr>
        <p:spPr bwMode="auto">
          <a:xfrm>
            <a:off x="6688055" y="1852479"/>
            <a:ext cx="1564130" cy="403122"/>
          </a:xfrm>
          <a:prstGeom prst="curvedConnector2">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37" name="Straight Arrow Connector 36"/>
          <p:cNvCxnSpPr>
            <a:stCxn id="29" idx="2"/>
            <a:endCxn id="40" idx="0"/>
          </p:cNvCxnSpPr>
          <p:nvPr/>
        </p:nvCxnSpPr>
        <p:spPr bwMode="auto">
          <a:xfrm flipH="1">
            <a:off x="7332919" y="1759137"/>
            <a:ext cx="570315" cy="496467"/>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38" name="Straight Arrow Connector 37"/>
          <p:cNvCxnSpPr>
            <a:stCxn id="29" idx="2"/>
            <a:endCxn id="108" idx="0"/>
          </p:cNvCxnSpPr>
          <p:nvPr/>
        </p:nvCxnSpPr>
        <p:spPr bwMode="auto">
          <a:xfrm>
            <a:off x="7903234" y="1759137"/>
            <a:ext cx="348951" cy="496465"/>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36" name="Curved Connector 35"/>
          <p:cNvCxnSpPr>
            <a:stCxn id="31" idx="2"/>
            <a:endCxn id="98" idx="0"/>
          </p:cNvCxnSpPr>
          <p:nvPr/>
        </p:nvCxnSpPr>
        <p:spPr bwMode="auto">
          <a:xfrm rot="16200000" flipH="1">
            <a:off x="6128869" y="2171479"/>
            <a:ext cx="551296" cy="84724"/>
          </a:xfrm>
          <a:prstGeom prst="curvedConnector3">
            <a:avLst>
              <a:gd name="adj1" fmla="val 50000"/>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99" name="Straight Arrow Connector 198"/>
          <p:cNvCxnSpPr>
            <a:stCxn id="29" idx="2"/>
            <a:endCxn id="97" idx="0"/>
          </p:cNvCxnSpPr>
          <p:nvPr/>
        </p:nvCxnSpPr>
        <p:spPr bwMode="auto">
          <a:xfrm flipH="1">
            <a:off x="6439034" y="1759137"/>
            <a:ext cx="1464201" cy="496467"/>
          </a:xfrm>
          <a:prstGeom prst="straightConnector1">
            <a:avLst/>
          </a:prstGeom>
          <a:solidFill>
            <a:srgbClr val="FDFDFD"/>
          </a:solidFill>
          <a:ln w="12700"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20" name="Curved Connector 19"/>
          <p:cNvCxnSpPr>
            <a:stCxn id="75" idx="3"/>
            <a:endCxn id="31" idx="1"/>
          </p:cNvCxnSpPr>
          <p:nvPr/>
        </p:nvCxnSpPr>
        <p:spPr bwMode="auto">
          <a:xfrm flipV="1">
            <a:off x="5135806" y="1852479"/>
            <a:ext cx="900448" cy="1308826"/>
          </a:xfrm>
          <a:prstGeom prst="curvedConnector3">
            <a:avLst>
              <a:gd name="adj1" fmla="val 50000"/>
            </a:avLst>
          </a:prstGeom>
          <a:solidFill>
            <a:srgbClr val="FDFDFD"/>
          </a:solidFill>
          <a:ln w="12700" cap="flat" cmpd="sng" algn="ctr">
            <a:solidFill>
              <a:schemeClr val="tx1"/>
            </a:solidFill>
            <a:prstDash val="solid"/>
            <a:round/>
            <a:headEnd type="arrow"/>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21" name="Curved Connector 20"/>
          <p:cNvCxnSpPr>
            <a:stCxn id="75" idx="3"/>
            <a:endCxn id="164" idx="1"/>
          </p:cNvCxnSpPr>
          <p:nvPr/>
        </p:nvCxnSpPr>
        <p:spPr bwMode="auto">
          <a:xfrm>
            <a:off x="5135805" y="3161304"/>
            <a:ext cx="900450" cy="464865"/>
          </a:xfrm>
          <a:prstGeom prst="curvedConnector3">
            <a:avLst>
              <a:gd name="adj1" fmla="val 50000"/>
            </a:avLst>
          </a:prstGeom>
          <a:solidFill>
            <a:srgbClr val="FDFDFD"/>
          </a:solidFill>
          <a:ln w="12700" cap="flat" cmpd="sng" algn="ctr">
            <a:solidFill>
              <a:schemeClr val="tx1"/>
            </a:solidFill>
            <a:prstDash val="solid"/>
            <a:round/>
            <a:headEnd type="arrow"/>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23" name="Straight Arrow Connector 22"/>
          <p:cNvCxnSpPr/>
          <p:nvPr/>
        </p:nvCxnSpPr>
        <p:spPr bwMode="auto">
          <a:xfrm>
            <a:off x="7874075" y="1301984"/>
            <a:ext cx="307840" cy="223389"/>
          </a:xfrm>
          <a:prstGeom prst="straightConnector1">
            <a:avLst/>
          </a:prstGeom>
          <a:solidFill>
            <a:srgbClr val="FDFDFD"/>
          </a:solidFill>
          <a:ln w="12700" cap="flat" cmpd="sng" algn="ctr">
            <a:solidFill>
              <a:schemeClr val="tx1"/>
            </a:solidFill>
            <a:prstDash val="solid"/>
            <a:round/>
            <a:headEnd type="arrow"/>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spTree>
    <p:extLst>
      <p:ext uri="{BB962C8B-B14F-4D97-AF65-F5344CB8AC3E}">
        <p14:creationId xmlns:p14="http://schemas.microsoft.com/office/powerpoint/2010/main" val="27377659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Master node components</a:t>
            </a:r>
            <a:endParaRPr lang="en-US" dirty="0"/>
          </a:p>
        </p:txBody>
      </p:sp>
      <p:sp>
        <p:nvSpPr>
          <p:cNvPr id="4" name="Slide Number Placeholder 3"/>
          <p:cNvSpPr>
            <a:spLocks noGrp="1"/>
          </p:cNvSpPr>
          <p:nvPr>
            <p:ph type="sldNum" sz="quarter" idx="10"/>
          </p:nvPr>
        </p:nvSpPr>
        <p:spPr/>
        <p:txBody>
          <a:bodyPr/>
          <a:lstStyle/>
          <a:p>
            <a:fld id="{11A68DD8-55F1-4DDB-A894-47428CF80362}" type="slidenum">
              <a:rPr lang="en-US" smtClean="0"/>
              <a:pPr/>
              <a:t>17</a:t>
            </a:fld>
            <a:endParaRPr lang="en-US" dirty="0"/>
          </a:p>
        </p:txBody>
      </p:sp>
      <p:sp>
        <p:nvSpPr>
          <p:cNvPr id="3" name="Content Placeholder 2"/>
          <p:cNvSpPr>
            <a:spLocks noGrp="1"/>
          </p:cNvSpPr>
          <p:nvPr>
            <p:ph sz="quarter" idx="11"/>
          </p:nvPr>
        </p:nvSpPr>
        <p:spPr>
          <a:xfrm>
            <a:off x="293091" y="1085197"/>
            <a:ext cx="4050309" cy="3810051"/>
          </a:xfrm>
        </p:spPr>
        <p:txBody>
          <a:bodyPr/>
          <a:lstStyle/>
          <a:p>
            <a:r>
              <a:rPr lang="en-US" dirty="0" err="1" smtClean="0">
                <a:sym typeface="Helvetica Light"/>
              </a:rPr>
              <a:t>Etcd</a:t>
            </a:r>
            <a:endParaRPr lang="en-US" dirty="0" smtClean="0">
              <a:sym typeface="Helvetica Light"/>
            </a:endParaRPr>
          </a:p>
          <a:p>
            <a:pPr lvl="1"/>
            <a:r>
              <a:rPr lang="en-US" dirty="0" smtClean="0">
                <a:sym typeface="Helvetica Light"/>
              </a:rPr>
              <a:t>A highly-available key value store</a:t>
            </a:r>
          </a:p>
          <a:p>
            <a:pPr lvl="1"/>
            <a:r>
              <a:rPr lang="en-US" dirty="0" smtClean="0"/>
              <a:t>Stores all cluster data </a:t>
            </a:r>
            <a:endParaRPr lang="en-US" dirty="0" smtClean="0">
              <a:sym typeface="Helvetica Light"/>
            </a:endParaRPr>
          </a:p>
          <a:p>
            <a:r>
              <a:rPr lang="en-US" dirty="0" smtClean="0">
                <a:sym typeface="Helvetica Light"/>
              </a:rPr>
              <a:t>API Server</a:t>
            </a:r>
          </a:p>
          <a:p>
            <a:pPr lvl="1"/>
            <a:r>
              <a:rPr lang="en-US" dirty="0" smtClean="0">
                <a:sym typeface="Helvetica Light"/>
              </a:rPr>
              <a:t>Exposes API for managing Kubernetes</a:t>
            </a:r>
          </a:p>
          <a:p>
            <a:pPr lvl="1"/>
            <a:r>
              <a:rPr lang="en-US" dirty="0" smtClean="0">
                <a:sym typeface="Helvetica Light"/>
              </a:rPr>
              <a:t>Used by </a:t>
            </a:r>
            <a:r>
              <a:rPr lang="en-US" dirty="0" err="1" smtClean="0">
                <a:sym typeface="Helvetica Light"/>
              </a:rPr>
              <a:t>kubectrl</a:t>
            </a:r>
            <a:r>
              <a:rPr lang="en-US" dirty="0" smtClean="0">
                <a:sym typeface="Helvetica Light"/>
              </a:rPr>
              <a:t> CLI</a:t>
            </a:r>
          </a:p>
          <a:p>
            <a:r>
              <a:rPr lang="en-US" dirty="0" smtClean="0">
                <a:sym typeface="Helvetica Light"/>
              </a:rPr>
              <a:t>Scheduler</a:t>
            </a:r>
            <a:endParaRPr lang="en-US" dirty="0">
              <a:sym typeface="Helvetica Light"/>
            </a:endParaRPr>
          </a:p>
          <a:p>
            <a:pPr lvl="1"/>
            <a:r>
              <a:rPr lang="en-US" dirty="0">
                <a:sym typeface="Helvetica Light"/>
              </a:rPr>
              <a:t>Selects the worker node for each pods runs</a:t>
            </a:r>
          </a:p>
          <a:p>
            <a:pPr lvl="1"/>
            <a:endParaRPr lang="en-US" dirty="0" smtClean="0">
              <a:sym typeface="Helvetica Light"/>
            </a:endParaRPr>
          </a:p>
          <a:p>
            <a:endParaRPr lang="en-US" dirty="0"/>
          </a:p>
        </p:txBody>
      </p:sp>
      <p:pic>
        <p:nvPicPr>
          <p:cNvPr id="22" name="image49.png" descr="ttps://avatars3.githubusercontent.com/u/13629408?v=3&amp;s=400"/>
          <p:cNvPicPr>
            <a:picLocks noChangeAspect="1"/>
          </p:cNvPicPr>
          <p:nvPr/>
        </p:nvPicPr>
        <p:blipFill>
          <a:blip r:embed="rId2">
            <a:extLst/>
          </a:blip>
          <a:stretch>
            <a:fillRect/>
          </a:stretch>
        </p:blipFill>
        <p:spPr>
          <a:xfrm>
            <a:off x="8154215" y="0"/>
            <a:ext cx="964658" cy="964406"/>
          </a:xfrm>
          <a:prstGeom prst="rect">
            <a:avLst/>
          </a:prstGeom>
          <a:ln w="12700">
            <a:miter lim="400000"/>
          </a:ln>
        </p:spPr>
      </p:pic>
      <p:sp>
        <p:nvSpPr>
          <p:cNvPr id="9" name="Content Placeholder 2"/>
          <p:cNvSpPr txBox="1">
            <a:spLocks/>
          </p:cNvSpPr>
          <p:nvPr/>
        </p:nvSpPr>
        <p:spPr>
          <a:xfrm>
            <a:off x="4823461" y="1054716"/>
            <a:ext cx="4091940" cy="3810051"/>
          </a:xfrm>
          <a:prstGeom prst="rect">
            <a:avLst/>
          </a:prstGeom>
        </p:spPr>
        <p:txBody>
          <a:bodyPr vert="horz" lIns="0" tIns="0" rIns="0" bIns="0" rtlCol="0">
            <a:noAutofit/>
          </a:bodyPr>
          <a:lst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397023" indent="-158174" algn="l" defTabSz="457200" rtl="0" eaLnBrk="1" latinLnBrk="0" hangingPunct="1">
              <a:lnSpc>
                <a:spcPct val="100000"/>
              </a:lnSpc>
              <a:spcBef>
                <a:spcPts val="1100"/>
              </a:spcBef>
              <a:spcAft>
                <a:spcPts val="0"/>
              </a:spcAft>
              <a:buClr>
                <a:schemeClr val="tx1"/>
              </a:buClr>
              <a:buSzPct val="90000"/>
              <a:buFont typeface=".AppleSystemUIFont" charset="-120"/>
              <a:buChar char="–"/>
              <a:defRPr sz="1400" kern="1200">
                <a:solidFill>
                  <a:schemeClr val="tx1"/>
                </a:solidFill>
                <a:latin typeface="+mn-lt"/>
                <a:ea typeface="Arial" charset="0"/>
                <a:cs typeface="Arial" charset="0"/>
              </a:defRPr>
            </a:lvl2pPr>
            <a:lvl3pPr marL="591566" indent="-172462" algn="l" defTabSz="457200" rtl="0" eaLnBrk="1" latinLnBrk="0" hangingPunct="1">
              <a:lnSpc>
                <a:spcPct val="100000"/>
              </a:lnSpc>
              <a:spcBef>
                <a:spcPts val="1100"/>
              </a:spcBef>
              <a:spcAft>
                <a:spcPts val="0"/>
              </a:spcAft>
              <a:buFont typeface="LucidaGrande" charset="0"/>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Controller manager</a:t>
            </a:r>
          </a:p>
          <a:p>
            <a:pPr lvl="1"/>
            <a:r>
              <a:rPr lang="en-US" dirty="0" smtClean="0"/>
              <a:t>Daemon that runs controllers (background threads that handle routine tasks in the cluster)</a:t>
            </a:r>
          </a:p>
          <a:p>
            <a:pPr lvl="1"/>
            <a:r>
              <a:rPr lang="en-US" dirty="0" smtClean="0"/>
              <a:t>Node Controller </a:t>
            </a:r>
            <a:r>
              <a:rPr lang="mr-IN" dirty="0" smtClean="0"/>
              <a:t>–</a:t>
            </a:r>
            <a:r>
              <a:rPr lang="en-US" dirty="0" smtClean="0"/>
              <a:t> Responsible for noticing and responding when nodes go down</a:t>
            </a:r>
          </a:p>
          <a:p>
            <a:pPr lvl="1"/>
            <a:r>
              <a:rPr lang="en-US" dirty="0" err="1" smtClean="0"/>
              <a:t>ReplicaSet</a:t>
            </a:r>
            <a:endParaRPr lang="en-US" dirty="0" smtClean="0"/>
          </a:p>
          <a:p>
            <a:pPr lvl="1"/>
            <a:r>
              <a:rPr lang="en-US" dirty="0" smtClean="0"/>
              <a:t>Endpoints Controller </a:t>
            </a:r>
            <a:r>
              <a:rPr lang="mr-IN" dirty="0" smtClean="0"/>
              <a:t>–</a:t>
            </a:r>
            <a:r>
              <a:rPr lang="en-US" dirty="0" smtClean="0"/>
              <a:t> Populates the Endpoints object (joins services and pods)</a:t>
            </a:r>
          </a:p>
          <a:p>
            <a:pPr lvl="1"/>
            <a:r>
              <a:rPr lang="en-US" dirty="0" smtClean="0"/>
              <a:t>Service Account &amp; Token Controllers </a:t>
            </a:r>
            <a:r>
              <a:rPr lang="mr-IN" dirty="0" smtClean="0"/>
              <a:t>–</a:t>
            </a:r>
            <a:r>
              <a:rPr lang="en-US" dirty="0" smtClean="0"/>
              <a:t> Create default accounts and API access tokens for new namespaces</a:t>
            </a:r>
          </a:p>
          <a:p>
            <a:endParaRPr lang="en-US" dirty="0"/>
          </a:p>
        </p:txBody>
      </p:sp>
    </p:spTree>
    <p:extLst>
      <p:ext uri="{BB962C8B-B14F-4D97-AF65-F5344CB8AC3E}">
        <p14:creationId xmlns:p14="http://schemas.microsoft.com/office/powerpoint/2010/main" val="21720393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228600" y="201169"/>
            <a:ext cx="6804660" cy="663720"/>
          </a:xfrm>
        </p:spPr>
        <p:txBody>
          <a:bodyPr/>
          <a:lstStyle/>
          <a:p>
            <a:r>
              <a:rPr lang="en-US" dirty="0"/>
              <a:t>Kubernetes Architecture: How apps are accessed</a:t>
            </a:r>
          </a:p>
        </p:txBody>
      </p:sp>
      <p:sp>
        <p:nvSpPr>
          <p:cNvPr id="4" name="Slide Number Placeholder 3"/>
          <p:cNvSpPr>
            <a:spLocks noGrp="1"/>
          </p:cNvSpPr>
          <p:nvPr>
            <p:ph type="sldNum" sz="quarter" idx="10"/>
          </p:nvPr>
        </p:nvSpPr>
        <p:spPr/>
        <p:txBody>
          <a:bodyPr/>
          <a:lstStyle/>
          <a:p>
            <a:fld id="{11A68DD8-55F1-4DDB-A894-47428CF80362}" type="slidenum">
              <a:rPr lang="en-US" smtClean="0"/>
              <a:pPr/>
              <a:t>18</a:t>
            </a:fld>
            <a:endParaRPr lang="en-US" dirty="0"/>
          </a:p>
        </p:txBody>
      </p:sp>
      <p:sp>
        <p:nvSpPr>
          <p:cNvPr id="55" name="Content Placeholder 54"/>
          <p:cNvSpPr>
            <a:spLocks noGrp="1"/>
          </p:cNvSpPr>
          <p:nvPr>
            <p:ph sz="quarter" idx="11"/>
          </p:nvPr>
        </p:nvSpPr>
        <p:spPr>
          <a:xfrm>
            <a:off x="293091" y="757307"/>
            <a:ext cx="3395450" cy="3810051"/>
          </a:xfrm>
        </p:spPr>
        <p:txBody>
          <a:bodyPr/>
          <a:lstStyle/>
          <a:p>
            <a:r>
              <a:rPr lang="en-US" dirty="0"/>
              <a:t>Pod</a:t>
            </a:r>
          </a:p>
          <a:p>
            <a:pPr lvl="1"/>
            <a:r>
              <a:rPr lang="en-US" sz="1100" dirty="0">
                <a:sym typeface="Helvetica Light"/>
              </a:rPr>
              <a:t>Smallest deployment unit – runs containers</a:t>
            </a:r>
          </a:p>
          <a:p>
            <a:pPr lvl="1"/>
            <a:r>
              <a:rPr lang="en-US" sz="1100" dirty="0" smtClean="0"/>
              <a:t>Has </a:t>
            </a:r>
            <a:r>
              <a:rPr lang="en-US" sz="1100" dirty="0"/>
              <a:t>its own IP</a:t>
            </a:r>
          </a:p>
          <a:p>
            <a:pPr lvl="1"/>
            <a:r>
              <a:rPr lang="en-US" sz="1100" dirty="0"/>
              <a:t>Shares a PID namespace, network, and hostname</a:t>
            </a:r>
          </a:p>
          <a:p>
            <a:r>
              <a:rPr lang="en-US" dirty="0"/>
              <a:t>Service</a:t>
            </a:r>
          </a:p>
          <a:p>
            <a:pPr lvl="1"/>
            <a:r>
              <a:rPr lang="en-US" sz="1100" dirty="0"/>
              <a:t>Collection of pods exposed as an endpoint</a:t>
            </a:r>
          </a:p>
          <a:p>
            <a:pPr lvl="2"/>
            <a:r>
              <a:rPr lang="en-US" sz="900" dirty="0"/>
              <a:t>state and networking info propagated to all worker nodes</a:t>
            </a:r>
          </a:p>
          <a:p>
            <a:pPr lvl="1"/>
            <a:r>
              <a:rPr lang="en-US" sz="1100" dirty="0"/>
              <a:t>Types of service exposure</a:t>
            </a:r>
          </a:p>
          <a:p>
            <a:pPr lvl="2"/>
            <a:r>
              <a:rPr lang="en-US" sz="1100" dirty="0" err="1"/>
              <a:t>ClusterIP</a:t>
            </a:r>
            <a:r>
              <a:rPr lang="en-US" sz="1100" dirty="0"/>
              <a:t> </a:t>
            </a:r>
            <a:r>
              <a:rPr lang="mr-IN" sz="1100" dirty="0"/>
              <a:t>–</a:t>
            </a:r>
            <a:r>
              <a:rPr lang="en-US" sz="1100" dirty="0"/>
              <a:t> Exposes cluster-internal IP</a:t>
            </a:r>
          </a:p>
          <a:p>
            <a:pPr lvl="2"/>
            <a:r>
              <a:rPr lang="en-US" sz="1100" dirty="0" err="1"/>
              <a:t>NodePort</a:t>
            </a:r>
            <a:r>
              <a:rPr lang="en-US" sz="1100" dirty="0"/>
              <a:t> </a:t>
            </a:r>
            <a:r>
              <a:rPr lang="mr-IN" sz="1100" dirty="0"/>
              <a:t>–</a:t>
            </a:r>
            <a:r>
              <a:rPr lang="en-US" sz="1100" dirty="0"/>
              <a:t> Exposes the service on each Node’s IP at a static port</a:t>
            </a:r>
          </a:p>
          <a:p>
            <a:pPr lvl="2"/>
            <a:r>
              <a:rPr lang="en-US" sz="1100" dirty="0" err="1"/>
              <a:t>LoadBalancer</a:t>
            </a:r>
            <a:r>
              <a:rPr lang="en-US" sz="1100" dirty="0"/>
              <a:t> </a:t>
            </a:r>
            <a:r>
              <a:rPr lang="mr-IN" sz="1100" dirty="0"/>
              <a:t>–</a:t>
            </a:r>
            <a:r>
              <a:rPr lang="en-US" sz="1100" dirty="0"/>
              <a:t> Exposes externally using a cloud provider’s load balancer</a:t>
            </a:r>
          </a:p>
          <a:p>
            <a:pPr lvl="2"/>
            <a:r>
              <a:rPr lang="en-US" sz="1100" dirty="0" err="1"/>
              <a:t>ExternalName</a:t>
            </a:r>
            <a:r>
              <a:rPr lang="en-US" sz="1100" dirty="0"/>
              <a:t> </a:t>
            </a:r>
            <a:r>
              <a:rPr lang="mr-IN" sz="1100" dirty="0"/>
              <a:t>–</a:t>
            </a:r>
            <a:r>
              <a:rPr lang="en-US" sz="1100" dirty="0"/>
              <a:t> Maps to an external name (such as foo.bar.example.com)</a:t>
            </a:r>
          </a:p>
        </p:txBody>
      </p:sp>
      <p:sp>
        <p:nvSpPr>
          <p:cNvPr id="86" name="Rounded Rectangle 85"/>
          <p:cNvSpPr/>
          <p:nvPr/>
        </p:nvSpPr>
        <p:spPr bwMode="auto">
          <a:xfrm>
            <a:off x="4600483" y="758192"/>
            <a:ext cx="4261012" cy="4026028"/>
          </a:xfrm>
          <a:prstGeom prst="roundRect">
            <a:avLst>
              <a:gd name="adj" fmla="val 6284"/>
            </a:avLst>
          </a:prstGeom>
          <a:solidFill>
            <a:srgbClr val="FFFFFF">
              <a:lumMod val="95000"/>
              <a:alpha val="60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defTabSz="345637">
              <a:defRPr/>
            </a:pPr>
            <a:r>
              <a:rPr lang="en-US" sz="1500" kern="0" dirty="0">
                <a:solidFill>
                  <a:srgbClr val="191919"/>
                </a:solidFill>
                <a:latin typeface="HelvNeue Light for IBM"/>
                <a:cs typeface="Arial" charset="0"/>
              </a:rPr>
              <a:t>Kubernetes</a:t>
            </a:r>
            <a:br>
              <a:rPr lang="en-US" sz="1500" kern="0" dirty="0">
                <a:solidFill>
                  <a:srgbClr val="191919"/>
                </a:solidFill>
                <a:latin typeface="HelvNeue Light for IBM"/>
                <a:cs typeface="Arial" charset="0"/>
              </a:rPr>
            </a:br>
            <a:r>
              <a:rPr lang="en-US" sz="1500" kern="0" dirty="0">
                <a:solidFill>
                  <a:srgbClr val="191919"/>
                </a:solidFill>
                <a:latin typeface="HelvNeue Light for IBM"/>
                <a:cs typeface="Arial" charset="0"/>
              </a:rPr>
              <a:t>components</a:t>
            </a:r>
            <a:endParaRPr lang="en-US" sz="1500" kern="0" dirty="0">
              <a:solidFill>
                <a:srgbClr val="6D6E70"/>
              </a:solidFill>
              <a:latin typeface="HelvNeue Light for IBM"/>
              <a:cs typeface="Arial" charset="0"/>
            </a:endParaRPr>
          </a:p>
        </p:txBody>
      </p:sp>
      <p:sp>
        <p:nvSpPr>
          <p:cNvPr id="87" name="Rounded Rectangle 86"/>
          <p:cNvSpPr/>
          <p:nvPr/>
        </p:nvSpPr>
        <p:spPr bwMode="auto">
          <a:xfrm>
            <a:off x="6731145" y="2181083"/>
            <a:ext cx="2074081" cy="1186106"/>
          </a:xfrm>
          <a:prstGeom prst="roundRect">
            <a:avLst/>
          </a:prstGeom>
          <a:solidFill>
            <a:srgbClr val="6D6E70"/>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algn="r" defTabSz="345637">
              <a:defRPr/>
            </a:pPr>
            <a:r>
              <a:rPr lang="en-US" sz="1200" kern="0" dirty="0">
                <a:solidFill>
                  <a:srgbClr val="FFFFFF"/>
                </a:solidFill>
                <a:cs typeface="Arial" charset="0"/>
              </a:rPr>
              <a:t>Worker Node 2</a:t>
            </a:r>
          </a:p>
        </p:txBody>
      </p:sp>
      <p:sp>
        <p:nvSpPr>
          <p:cNvPr id="88" name="Rounded Rectangle 87"/>
          <p:cNvSpPr/>
          <p:nvPr/>
        </p:nvSpPr>
        <p:spPr bwMode="auto">
          <a:xfrm>
            <a:off x="6831968" y="2287506"/>
            <a:ext cx="883888" cy="727265"/>
          </a:xfrm>
          <a:prstGeom prst="roundRect">
            <a:avLst/>
          </a:prstGeom>
          <a:solidFill>
            <a:srgbClr val="FFFFFF">
              <a:lumMod val="85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algn="r" defTabSz="345637">
              <a:defRPr/>
            </a:pPr>
            <a:r>
              <a:rPr lang="en-US" sz="1200" kern="0" dirty="0">
                <a:solidFill>
                  <a:srgbClr val="6D6E70"/>
                </a:solidFill>
                <a:cs typeface="Arial" charset="0"/>
              </a:rPr>
              <a:t>Pod</a:t>
            </a:r>
          </a:p>
        </p:txBody>
      </p:sp>
      <p:sp>
        <p:nvSpPr>
          <p:cNvPr id="89" name="Rounded Rectangle 88"/>
          <p:cNvSpPr/>
          <p:nvPr/>
        </p:nvSpPr>
        <p:spPr bwMode="auto">
          <a:xfrm>
            <a:off x="6943390" y="2400286"/>
            <a:ext cx="671631" cy="269179"/>
          </a:xfrm>
          <a:prstGeom prst="roundRect">
            <a:avLst/>
          </a:prstGeom>
          <a:solidFill>
            <a:srgbClr val="AAD4EA"/>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B</a:t>
            </a:r>
            <a:endParaRPr lang="en-US" sz="1200" kern="0" dirty="0">
              <a:solidFill>
                <a:srgbClr val="6D6E70"/>
              </a:solidFill>
              <a:latin typeface="HelvNeue Light for IBM"/>
              <a:cs typeface="Arial" charset="0"/>
            </a:endParaRPr>
          </a:p>
        </p:txBody>
      </p:sp>
      <p:sp>
        <p:nvSpPr>
          <p:cNvPr id="90" name="Rounded Rectangle 89"/>
          <p:cNvSpPr/>
          <p:nvPr/>
        </p:nvSpPr>
        <p:spPr bwMode="auto">
          <a:xfrm>
            <a:off x="7802555" y="2292587"/>
            <a:ext cx="883888" cy="724093"/>
          </a:xfrm>
          <a:prstGeom prst="roundRect">
            <a:avLst/>
          </a:prstGeom>
          <a:solidFill>
            <a:srgbClr val="FFFFFF">
              <a:lumMod val="85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algn="r" defTabSz="345637">
              <a:defRPr/>
            </a:pPr>
            <a:r>
              <a:rPr lang="en-US" sz="1200" kern="0" dirty="0">
                <a:solidFill>
                  <a:srgbClr val="6D6E70"/>
                </a:solidFill>
                <a:cs typeface="Arial" charset="0"/>
              </a:rPr>
              <a:t>Pod</a:t>
            </a:r>
          </a:p>
        </p:txBody>
      </p:sp>
      <p:sp>
        <p:nvSpPr>
          <p:cNvPr id="91" name="Rounded Rectangle 90"/>
          <p:cNvSpPr/>
          <p:nvPr/>
        </p:nvSpPr>
        <p:spPr bwMode="auto">
          <a:xfrm>
            <a:off x="7913976" y="2405367"/>
            <a:ext cx="671631" cy="269179"/>
          </a:xfrm>
          <a:prstGeom prst="roundRect">
            <a:avLst/>
          </a:prstGeom>
          <a:solidFill>
            <a:srgbClr val="00B0DA">
              <a:lumMod val="40000"/>
              <a:lumOff val="60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A</a:t>
            </a:r>
            <a:endParaRPr lang="en-US" sz="1200" kern="0" dirty="0">
              <a:solidFill>
                <a:srgbClr val="6D6E70"/>
              </a:solidFill>
              <a:latin typeface="HelvNeue Light for IBM"/>
              <a:cs typeface="Arial" charset="0"/>
            </a:endParaRPr>
          </a:p>
        </p:txBody>
      </p:sp>
      <p:sp>
        <p:nvSpPr>
          <p:cNvPr id="92" name="Rounded Rectangle 91"/>
          <p:cNvSpPr/>
          <p:nvPr/>
        </p:nvSpPr>
        <p:spPr bwMode="auto">
          <a:xfrm>
            <a:off x="4842756" y="1816925"/>
            <a:ext cx="682220" cy="620233"/>
          </a:xfrm>
          <a:prstGeom prst="roundRect">
            <a:avLst/>
          </a:prstGeom>
          <a:solidFill>
            <a:srgbClr val="00B0DA">
              <a:lumMod val="40000"/>
              <a:lumOff val="60000"/>
            </a:srgbClr>
          </a:solidFill>
          <a:ln w="12700" cap="flat" cmpd="sng" algn="ctr">
            <a:solidFill>
              <a:srgbClr val="6D6E70"/>
            </a:solidFill>
            <a:prstDash val="solid"/>
            <a:round/>
            <a:headEnd type="none" w="med" len="med"/>
            <a:tailEnd type="none" w="med" len="med"/>
          </a:ln>
          <a:effectLst/>
          <a:extLst/>
        </p:spPr>
        <p:txBody>
          <a:bodyPr vert="horz" wrap="squar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A Service</a:t>
            </a:r>
            <a:endParaRPr lang="en-US" sz="1200" kern="0" dirty="0">
              <a:solidFill>
                <a:srgbClr val="6D6E70"/>
              </a:solidFill>
              <a:latin typeface="HelvNeue Light for IBM"/>
              <a:cs typeface="Arial" charset="0"/>
            </a:endParaRPr>
          </a:p>
        </p:txBody>
      </p:sp>
      <p:sp>
        <p:nvSpPr>
          <p:cNvPr id="94" name="Rounded Rectangle 93"/>
          <p:cNvSpPr/>
          <p:nvPr/>
        </p:nvSpPr>
        <p:spPr bwMode="auto">
          <a:xfrm>
            <a:off x="4665346" y="864888"/>
            <a:ext cx="1037040" cy="817450"/>
          </a:xfrm>
          <a:prstGeom prst="roundRect">
            <a:avLst/>
          </a:prstGeom>
          <a:solidFill>
            <a:srgbClr val="6D6E70"/>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ctr" anchorCtr="0" compatLnSpc="1">
            <a:prstTxWarp prst="textNoShape">
              <a:avLst/>
            </a:prstTxWarp>
          </a:bodyPr>
          <a:lstStyle/>
          <a:p>
            <a:pPr algn="ctr" defTabSz="345637">
              <a:defRPr/>
            </a:pPr>
            <a:r>
              <a:rPr lang="en-US" sz="1400" kern="0" dirty="0">
                <a:solidFill>
                  <a:srgbClr val="FFFFFF"/>
                </a:solidFill>
                <a:cs typeface="Arial" charset="0"/>
              </a:rPr>
              <a:t>Master Node</a:t>
            </a:r>
          </a:p>
        </p:txBody>
      </p:sp>
      <p:sp>
        <p:nvSpPr>
          <p:cNvPr id="96" name="Rounded Rectangle 95"/>
          <p:cNvSpPr/>
          <p:nvPr/>
        </p:nvSpPr>
        <p:spPr bwMode="auto">
          <a:xfrm>
            <a:off x="4846634" y="3128081"/>
            <a:ext cx="682220" cy="620233"/>
          </a:xfrm>
          <a:prstGeom prst="roundRect">
            <a:avLst/>
          </a:prstGeom>
          <a:solidFill>
            <a:srgbClr val="AAD4EA"/>
          </a:solidFill>
          <a:ln w="12700" cap="flat" cmpd="sng" algn="ctr">
            <a:solidFill>
              <a:srgbClr val="6D6E70"/>
            </a:solidFill>
            <a:prstDash val="solid"/>
            <a:round/>
            <a:headEnd type="none" w="med" len="med"/>
            <a:tailEnd type="none" w="med" len="med"/>
          </a:ln>
          <a:effectLst/>
          <a:extLst/>
        </p:spPr>
        <p:txBody>
          <a:bodyPr vert="horz" wrap="squar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B Service</a:t>
            </a:r>
            <a:endParaRPr lang="en-US" sz="1200" kern="0" dirty="0">
              <a:solidFill>
                <a:srgbClr val="6D6E70"/>
              </a:solidFill>
              <a:latin typeface="HelvNeue Light for IBM"/>
              <a:cs typeface="Arial" charset="0"/>
            </a:endParaRPr>
          </a:p>
        </p:txBody>
      </p:sp>
      <p:sp>
        <p:nvSpPr>
          <p:cNvPr id="102" name="Rounded Rectangle 101"/>
          <p:cNvSpPr/>
          <p:nvPr/>
        </p:nvSpPr>
        <p:spPr bwMode="auto">
          <a:xfrm>
            <a:off x="3688541" y="1816925"/>
            <a:ext cx="682220" cy="620233"/>
          </a:xfrm>
          <a:prstGeom prst="roundRect">
            <a:avLst/>
          </a:prstGeom>
          <a:solidFill>
            <a:srgbClr val="00B0DA">
              <a:lumMod val="40000"/>
              <a:lumOff val="60000"/>
            </a:srgbClr>
          </a:solidFill>
          <a:ln w="12700" cap="flat" cmpd="sng" algn="ctr">
            <a:solidFill>
              <a:srgbClr val="6D6E70"/>
            </a:solidFill>
            <a:prstDash val="solid"/>
            <a:round/>
            <a:headEnd type="none" w="med" len="med"/>
            <a:tailEnd type="none" w="med" len="med"/>
          </a:ln>
          <a:effectLst/>
          <a:extLst/>
        </p:spPr>
        <p:txBody>
          <a:bodyPr vert="horz" wrap="squar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A Client</a:t>
            </a:r>
            <a:endParaRPr lang="en-US" sz="1200" kern="0" dirty="0">
              <a:solidFill>
                <a:srgbClr val="6D6E70"/>
              </a:solidFill>
              <a:latin typeface="HelvNeue Light for IBM"/>
              <a:cs typeface="Arial" charset="0"/>
            </a:endParaRPr>
          </a:p>
        </p:txBody>
      </p:sp>
      <p:sp>
        <p:nvSpPr>
          <p:cNvPr id="103" name="Rounded Rectangle 102"/>
          <p:cNvSpPr/>
          <p:nvPr/>
        </p:nvSpPr>
        <p:spPr bwMode="auto">
          <a:xfrm>
            <a:off x="3692419" y="3128081"/>
            <a:ext cx="682220" cy="620233"/>
          </a:xfrm>
          <a:prstGeom prst="roundRect">
            <a:avLst/>
          </a:prstGeom>
          <a:solidFill>
            <a:srgbClr val="AAD4EA"/>
          </a:solidFill>
          <a:ln w="12700" cap="flat" cmpd="sng" algn="ctr">
            <a:solidFill>
              <a:srgbClr val="6D6E70"/>
            </a:solidFill>
            <a:prstDash val="solid"/>
            <a:round/>
            <a:headEnd type="none" w="med" len="med"/>
            <a:tailEnd type="none" w="med" len="med"/>
          </a:ln>
          <a:effectLst/>
          <a:extLst/>
        </p:spPr>
        <p:txBody>
          <a:bodyPr vert="horz" wrap="squar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B Client</a:t>
            </a:r>
            <a:endParaRPr lang="en-US" sz="1200" kern="0" dirty="0">
              <a:solidFill>
                <a:srgbClr val="6D6E70"/>
              </a:solidFill>
              <a:latin typeface="HelvNeue Light for IBM"/>
              <a:cs typeface="Arial" charset="0"/>
            </a:endParaRPr>
          </a:p>
        </p:txBody>
      </p:sp>
      <p:sp>
        <p:nvSpPr>
          <p:cNvPr id="104" name="Rounded Rectangle 103"/>
          <p:cNvSpPr/>
          <p:nvPr/>
        </p:nvSpPr>
        <p:spPr bwMode="auto">
          <a:xfrm>
            <a:off x="6731145" y="868278"/>
            <a:ext cx="2074081" cy="1186106"/>
          </a:xfrm>
          <a:prstGeom prst="roundRect">
            <a:avLst/>
          </a:prstGeom>
          <a:solidFill>
            <a:srgbClr val="6D6E70"/>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algn="r" defTabSz="345637">
              <a:defRPr/>
            </a:pPr>
            <a:r>
              <a:rPr lang="en-US" sz="1200" kern="0" dirty="0">
                <a:solidFill>
                  <a:srgbClr val="FFFFFF"/>
                </a:solidFill>
                <a:cs typeface="Arial" charset="0"/>
              </a:rPr>
              <a:t>Worker Node 1</a:t>
            </a:r>
          </a:p>
        </p:txBody>
      </p:sp>
      <p:sp>
        <p:nvSpPr>
          <p:cNvPr id="105" name="Rounded Rectangle 104"/>
          <p:cNvSpPr/>
          <p:nvPr/>
        </p:nvSpPr>
        <p:spPr bwMode="auto">
          <a:xfrm>
            <a:off x="6831968" y="974703"/>
            <a:ext cx="883888" cy="727265"/>
          </a:xfrm>
          <a:prstGeom prst="roundRect">
            <a:avLst/>
          </a:prstGeom>
          <a:solidFill>
            <a:srgbClr val="FFFFFF">
              <a:lumMod val="85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algn="r" defTabSz="345637">
              <a:defRPr/>
            </a:pPr>
            <a:r>
              <a:rPr lang="en-US" sz="1200" kern="0" dirty="0">
                <a:solidFill>
                  <a:srgbClr val="6D6E70"/>
                </a:solidFill>
                <a:cs typeface="Arial" charset="0"/>
              </a:rPr>
              <a:t>Pod</a:t>
            </a:r>
          </a:p>
        </p:txBody>
      </p:sp>
      <p:sp>
        <p:nvSpPr>
          <p:cNvPr id="106" name="Rounded Rectangle 105"/>
          <p:cNvSpPr/>
          <p:nvPr/>
        </p:nvSpPr>
        <p:spPr bwMode="auto">
          <a:xfrm>
            <a:off x="6943390" y="1087482"/>
            <a:ext cx="671631" cy="269179"/>
          </a:xfrm>
          <a:prstGeom prst="roundRect">
            <a:avLst/>
          </a:prstGeom>
          <a:solidFill>
            <a:srgbClr val="00B0DA">
              <a:lumMod val="40000"/>
              <a:lumOff val="60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A</a:t>
            </a:r>
            <a:endParaRPr lang="en-US" sz="1200" kern="0" dirty="0">
              <a:solidFill>
                <a:srgbClr val="6D6E70"/>
              </a:solidFill>
              <a:latin typeface="HelvNeue Light for IBM"/>
              <a:cs typeface="Arial" charset="0"/>
            </a:endParaRPr>
          </a:p>
        </p:txBody>
      </p:sp>
      <p:sp>
        <p:nvSpPr>
          <p:cNvPr id="107" name="Rounded Rectangle 106"/>
          <p:cNvSpPr/>
          <p:nvPr/>
        </p:nvSpPr>
        <p:spPr bwMode="auto">
          <a:xfrm>
            <a:off x="7802555" y="979784"/>
            <a:ext cx="883888" cy="724093"/>
          </a:xfrm>
          <a:prstGeom prst="roundRect">
            <a:avLst/>
          </a:prstGeom>
          <a:solidFill>
            <a:srgbClr val="FFFFFF">
              <a:lumMod val="85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algn="r" defTabSz="345637">
              <a:defRPr/>
            </a:pPr>
            <a:r>
              <a:rPr lang="en-US" sz="1200" kern="0" dirty="0">
                <a:solidFill>
                  <a:srgbClr val="6D6E70"/>
                </a:solidFill>
                <a:cs typeface="Arial" charset="0"/>
              </a:rPr>
              <a:t>Pod</a:t>
            </a:r>
          </a:p>
        </p:txBody>
      </p:sp>
      <p:sp>
        <p:nvSpPr>
          <p:cNvPr id="108" name="Rounded Rectangle 107"/>
          <p:cNvSpPr/>
          <p:nvPr/>
        </p:nvSpPr>
        <p:spPr bwMode="auto">
          <a:xfrm>
            <a:off x="7913976" y="1092563"/>
            <a:ext cx="671631" cy="269179"/>
          </a:xfrm>
          <a:prstGeom prst="roundRect">
            <a:avLst/>
          </a:prstGeom>
          <a:solidFill>
            <a:srgbClr val="AAD4EA"/>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B</a:t>
            </a:r>
            <a:endParaRPr lang="en-US" sz="1200" kern="0" dirty="0">
              <a:solidFill>
                <a:srgbClr val="6D6E70"/>
              </a:solidFill>
              <a:latin typeface="HelvNeue Light for IBM"/>
              <a:cs typeface="Arial" charset="0"/>
            </a:endParaRPr>
          </a:p>
        </p:txBody>
      </p:sp>
      <p:sp>
        <p:nvSpPr>
          <p:cNvPr id="109" name="Rounded Rectangle 108"/>
          <p:cNvSpPr/>
          <p:nvPr/>
        </p:nvSpPr>
        <p:spPr bwMode="auto">
          <a:xfrm>
            <a:off x="6731145" y="3493887"/>
            <a:ext cx="2074081" cy="1186106"/>
          </a:xfrm>
          <a:prstGeom prst="roundRect">
            <a:avLst/>
          </a:prstGeom>
          <a:solidFill>
            <a:srgbClr val="6D6E70"/>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algn="r" defTabSz="345637">
              <a:defRPr/>
            </a:pPr>
            <a:r>
              <a:rPr lang="en-US" sz="1200" kern="0" dirty="0">
                <a:solidFill>
                  <a:srgbClr val="FFFFFF"/>
                </a:solidFill>
                <a:cs typeface="Arial" charset="0"/>
              </a:rPr>
              <a:t>Worker Node 3</a:t>
            </a:r>
          </a:p>
        </p:txBody>
      </p:sp>
      <p:sp>
        <p:nvSpPr>
          <p:cNvPr id="110" name="Rounded Rectangle 109"/>
          <p:cNvSpPr/>
          <p:nvPr/>
        </p:nvSpPr>
        <p:spPr bwMode="auto">
          <a:xfrm>
            <a:off x="6831968" y="3600309"/>
            <a:ext cx="883888" cy="727265"/>
          </a:xfrm>
          <a:prstGeom prst="roundRect">
            <a:avLst/>
          </a:prstGeom>
          <a:solidFill>
            <a:srgbClr val="FFFFFF">
              <a:lumMod val="85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algn="r" defTabSz="345637">
              <a:defRPr/>
            </a:pPr>
            <a:r>
              <a:rPr lang="en-US" sz="1200" kern="0" dirty="0">
                <a:solidFill>
                  <a:srgbClr val="6D6E70"/>
                </a:solidFill>
                <a:cs typeface="Arial" charset="0"/>
              </a:rPr>
              <a:t>Pod</a:t>
            </a:r>
          </a:p>
        </p:txBody>
      </p:sp>
      <p:sp>
        <p:nvSpPr>
          <p:cNvPr id="111" name="Rounded Rectangle 110"/>
          <p:cNvSpPr/>
          <p:nvPr/>
        </p:nvSpPr>
        <p:spPr bwMode="auto">
          <a:xfrm>
            <a:off x="6943390" y="3713089"/>
            <a:ext cx="671631" cy="269179"/>
          </a:xfrm>
          <a:prstGeom prst="roundRect">
            <a:avLst/>
          </a:prstGeom>
          <a:solidFill>
            <a:srgbClr val="00B0DA">
              <a:lumMod val="40000"/>
              <a:lumOff val="60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A</a:t>
            </a:r>
            <a:endParaRPr lang="en-US" sz="1200" kern="0" dirty="0">
              <a:solidFill>
                <a:srgbClr val="6D6E70"/>
              </a:solidFill>
              <a:latin typeface="HelvNeue Light for IBM"/>
              <a:cs typeface="Arial" charset="0"/>
            </a:endParaRPr>
          </a:p>
        </p:txBody>
      </p:sp>
      <p:sp>
        <p:nvSpPr>
          <p:cNvPr id="112" name="Rounded Rectangle 111"/>
          <p:cNvSpPr/>
          <p:nvPr/>
        </p:nvSpPr>
        <p:spPr bwMode="auto">
          <a:xfrm>
            <a:off x="7802555" y="3605391"/>
            <a:ext cx="883888" cy="724093"/>
          </a:xfrm>
          <a:prstGeom prst="roundRect">
            <a:avLst/>
          </a:prstGeom>
          <a:solidFill>
            <a:srgbClr val="FFFFFF">
              <a:lumMod val="85000"/>
            </a:srgbClr>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b" anchorCtr="0" compatLnSpc="1">
            <a:prstTxWarp prst="textNoShape">
              <a:avLst/>
            </a:prstTxWarp>
          </a:bodyPr>
          <a:lstStyle/>
          <a:p>
            <a:pPr algn="r" defTabSz="345637">
              <a:defRPr/>
            </a:pPr>
            <a:r>
              <a:rPr lang="en-US" sz="1200" kern="0" dirty="0">
                <a:solidFill>
                  <a:srgbClr val="6D6E70"/>
                </a:solidFill>
                <a:cs typeface="Arial" charset="0"/>
              </a:rPr>
              <a:t>Pod</a:t>
            </a:r>
          </a:p>
        </p:txBody>
      </p:sp>
      <p:sp>
        <p:nvSpPr>
          <p:cNvPr id="113" name="Rounded Rectangle 112"/>
          <p:cNvSpPr/>
          <p:nvPr/>
        </p:nvSpPr>
        <p:spPr bwMode="auto">
          <a:xfrm>
            <a:off x="7913976" y="3718171"/>
            <a:ext cx="671631" cy="269179"/>
          </a:xfrm>
          <a:prstGeom prst="roundRect">
            <a:avLst/>
          </a:prstGeom>
          <a:solidFill>
            <a:srgbClr val="AAD4EA"/>
          </a:solidFill>
          <a:ln w="12700" cap="flat" cmpd="sng" algn="ctr">
            <a:solidFill>
              <a:srgbClr val="6D6E70"/>
            </a:solidFill>
            <a:prstDash val="solid"/>
            <a:round/>
            <a:headEnd type="none" w="med" len="med"/>
            <a:tailEnd type="none" w="med" len="med"/>
          </a:ln>
          <a:effectLst/>
          <a:extLst/>
        </p:spPr>
        <p:txBody>
          <a:bodyPr vert="horz" wrap="none" lIns="51444" tIns="25722" rIns="51444" bIns="25722" numCol="1" rtlCol="0" anchor="ctr" anchorCtr="0" compatLnSpc="1">
            <a:prstTxWarp prst="textNoShape">
              <a:avLst/>
            </a:prstTxWarp>
          </a:bodyPr>
          <a:lstStyle/>
          <a:p>
            <a:pPr algn="ctr" defTabSz="345637">
              <a:defRPr/>
            </a:pPr>
            <a:r>
              <a:rPr lang="en-US" sz="1200" kern="0" dirty="0">
                <a:solidFill>
                  <a:srgbClr val="191919"/>
                </a:solidFill>
                <a:latin typeface="HelvNeue Light for IBM"/>
                <a:cs typeface="Arial" charset="0"/>
              </a:rPr>
              <a:t>App B</a:t>
            </a:r>
            <a:endParaRPr lang="en-US" sz="1200" kern="0" dirty="0">
              <a:solidFill>
                <a:srgbClr val="6D6E70"/>
              </a:solidFill>
              <a:latin typeface="HelvNeue Light for IBM"/>
              <a:cs typeface="Arial" charset="0"/>
            </a:endParaRPr>
          </a:p>
        </p:txBody>
      </p:sp>
      <p:cxnSp>
        <p:nvCxnSpPr>
          <p:cNvPr id="114" name="Straight Connector 113"/>
          <p:cNvCxnSpPr>
            <a:stCxn id="92" idx="3"/>
            <a:endCxn id="105" idx="1"/>
          </p:cNvCxnSpPr>
          <p:nvPr/>
        </p:nvCxnSpPr>
        <p:spPr bwMode="auto">
          <a:xfrm flipV="1">
            <a:off x="5524976" y="1338335"/>
            <a:ext cx="1306991" cy="788706"/>
          </a:xfrm>
          <a:prstGeom prst="line">
            <a:avLst/>
          </a:prstGeom>
          <a:solidFill>
            <a:srgbClr val="FDFDFD"/>
          </a:solidFill>
          <a:ln w="25400" cap="flat" cmpd="sng" algn="ctr">
            <a:solidFill>
              <a:srgbClr val="00B0DA">
                <a:lumMod val="40000"/>
                <a:lumOff val="60000"/>
              </a:srgbClr>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15" name="Straight Connector 114"/>
          <p:cNvCxnSpPr>
            <a:stCxn id="92" idx="3"/>
            <a:endCxn id="90" idx="1"/>
          </p:cNvCxnSpPr>
          <p:nvPr/>
        </p:nvCxnSpPr>
        <p:spPr bwMode="auto">
          <a:xfrm>
            <a:off x="5524977" y="2127042"/>
            <a:ext cx="2277578" cy="527592"/>
          </a:xfrm>
          <a:prstGeom prst="line">
            <a:avLst/>
          </a:prstGeom>
          <a:solidFill>
            <a:srgbClr val="FDFDFD"/>
          </a:solidFill>
          <a:ln w="25400" cap="flat" cmpd="sng" algn="ctr">
            <a:solidFill>
              <a:srgbClr val="00B0DA">
                <a:lumMod val="40000"/>
                <a:lumOff val="60000"/>
              </a:srgbClr>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16" name="Straight Connector 115"/>
          <p:cNvCxnSpPr>
            <a:stCxn id="92" idx="3"/>
            <a:endCxn id="110" idx="1"/>
          </p:cNvCxnSpPr>
          <p:nvPr/>
        </p:nvCxnSpPr>
        <p:spPr bwMode="auto">
          <a:xfrm>
            <a:off x="5524976" y="2127042"/>
            <a:ext cx="1306991" cy="1836901"/>
          </a:xfrm>
          <a:prstGeom prst="line">
            <a:avLst/>
          </a:prstGeom>
          <a:solidFill>
            <a:srgbClr val="FDFDFD"/>
          </a:solidFill>
          <a:ln w="25400" cap="flat" cmpd="sng" algn="ctr">
            <a:solidFill>
              <a:srgbClr val="00B0DA">
                <a:lumMod val="40000"/>
                <a:lumOff val="60000"/>
              </a:srgbClr>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17" name="Straight Connector 116"/>
          <p:cNvCxnSpPr>
            <a:stCxn id="96" idx="3"/>
            <a:endCxn id="107" idx="1"/>
          </p:cNvCxnSpPr>
          <p:nvPr/>
        </p:nvCxnSpPr>
        <p:spPr bwMode="auto">
          <a:xfrm flipV="1">
            <a:off x="5528854" y="1341831"/>
            <a:ext cx="2273701" cy="2096367"/>
          </a:xfrm>
          <a:prstGeom prst="line">
            <a:avLst/>
          </a:prstGeom>
          <a:solidFill>
            <a:srgbClr val="FDFDFD"/>
          </a:solidFill>
          <a:ln w="25400" cap="flat" cmpd="sng" algn="ctr">
            <a:solidFill>
              <a:srgbClr val="0070C0"/>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18" name="Straight Connector 117"/>
          <p:cNvCxnSpPr>
            <a:stCxn id="96" idx="3"/>
            <a:endCxn id="88" idx="1"/>
          </p:cNvCxnSpPr>
          <p:nvPr/>
        </p:nvCxnSpPr>
        <p:spPr bwMode="auto">
          <a:xfrm flipV="1">
            <a:off x="5528854" y="2651140"/>
            <a:ext cx="1303113" cy="787058"/>
          </a:xfrm>
          <a:prstGeom prst="line">
            <a:avLst/>
          </a:prstGeom>
          <a:solidFill>
            <a:srgbClr val="FDFDFD"/>
          </a:solidFill>
          <a:ln w="25400" cap="flat" cmpd="sng" algn="ctr">
            <a:solidFill>
              <a:srgbClr val="0070C0"/>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19" name="Straight Connector 118"/>
          <p:cNvCxnSpPr>
            <a:endCxn id="112" idx="1"/>
          </p:cNvCxnSpPr>
          <p:nvPr/>
        </p:nvCxnSpPr>
        <p:spPr bwMode="auto">
          <a:xfrm>
            <a:off x="5528854" y="3438198"/>
            <a:ext cx="2273701" cy="529241"/>
          </a:xfrm>
          <a:prstGeom prst="line">
            <a:avLst/>
          </a:prstGeom>
          <a:solidFill>
            <a:srgbClr val="FDFDFD"/>
          </a:solidFill>
          <a:ln w="25400" cap="flat" cmpd="sng" algn="ctr">
            <a:solidFill>
              <a:srgbClr val="0070C0"/>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20" name="Straight Connector 119"/>
          <p:cNvCxnSpPr>
            <a:stCxn id="92" idx="1"/>
            <a:endCxn id="102" idx="3"/>
          </p:cNvCxnSpPr>
          <p:nvPr/>
        </p:nvCxnSpPr>
        <p:spPr bwMode="auto">
          <a:xfrm flipH="1">
            <a:off x="4370762" y="2127041"/>
            <a:ext cx="471995" cy="0"/>
          </a:xfrm>
          <a:prstGeom prst="line">
            <a:avLst/>
          </a:prstGeom>
          <a:solidFill>
            <a:srgbClr val="FDFDFD"/>
          </a:solidFill>
          <a:ln w="25400" cap="flat" cmpd="sng" algn="ctr">
            <a:solidFill>
              <a:srgbClr val="00B0DA">
                <a:lumMod val="40000"/>
                <a:lumOff val="60000"/>
              </a:srgbClr>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21" name="Straight Connector 120"/>
          <p:cNvCxnSpPr>
            <a:stCxn id="96" idx="1"/>
            <a:endCxn id="103" idx="3"/>
          </p:cNvCxnSpPr>
          <p:nvPr/>
        </p:nvCxnSpPr>
        <p:spPr bwMode="auto">
          <a:xfrm flipH="1">
            <a:off x="4374639" y="3438198"/>
            <a:ext cx="471994" cy="0"/>
          </a:xfrm>
          <a:prstGeom prst="line">
            <a:avLst/>
          </a:prstGeom>
          <a:solidFill>
            <a:srgbClr val="FDFDFD"/>
          </a:solidFill>
          <a:ln w="25400" cap="flat" cmpd="sng" algn="ctr">
            <a:solidFill>
              <a:srgbClr val="0070C0"/>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spTree>
    <p:extLst>
      <p:ext uri="{BB962C8B-B14F-4D97-AF65-F5344CB8AC3E}">
        <p14:creationId xmlns:p14="http://schemas.microsoft.com/office/powerpoint/2010/main" val="187378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9"/>
            <a:ext cx="7498080" cy="477012"/>
          </a:xfrm>
        </p:spPr>
        <p:txBody>
          <a:bodyPr/>
          <a:lstStyle/>
          <a:p>
            <a:r>
              <a:rPr lang="en-US" dirty="0"/>
              <a:t>Deployments </a:t>
            </a:r>
            <a:r>
              <a:rPr lang="en-US" dirty="0" smtClean="0"/>
              <a:t>and </a:t>
            </a:r>
            <a:r>
              <a:rPr lang="en-US" dirty="0" err="1"/>
              <a:t>ReplicaSets</a:t>
            </a:r>
            <a:endParaRPr lang="en-US" dirty="0"/>
          </a:p>
        </p:txBody>
      </p:sp>
      <p:sp>
        <p:nvSpPr>
          <p:cNvPr id="4" name="Slide Number Placeholder 3"/>
          <p:cNvSpPr>
            <a:spLocks noGrp="1"/>
          </p:cNvSpPr>
          <p:nvPr>
            <p:ph type="sldNum" sz="quarter" idx="10"/>
          </p:nvPr>
        </p:nvSpPr>
        <p:spPr/>
        <p:txBody>
          <a:bodyPr/>
          <a:lstStyle/>
          <a:p>
            <a:fld id="{11A68DD8-55F1-4DDB-A894-47428CF80362}" type="slidenum">
              <a:rPr lang="en-US" smtClean="0"/>
              <a:pPr/>
              <a:t>19</a:t>
            </a:fld>
            <a:endParaRPr lang="en-US" dirty="0"/>
          </a:p>
        </p:txBody>
      </p:sp>
      <p:sp>
        <p:nvSpPr>
          <p:cNvPr id="3" name="Content Placeholder 2"/>
          <p:cNvSpPr>
            <a:spLocks noGrp="1"/>
          </p:cNvSpPr>
          <p:nvPr>
            <p:ph sz="quarter" idx="11"/>
          </p:nvPr>
        </p:nvSpPr>
        <p:spPr>
          <a:xfrm>
            <a:off x="293091" y="757307"/>
            <a:ext cx="6768799" cy="2743600"/>
          </a:xfrm>
        </p:spPr>
        <p:txBody>
          <a:bodyPr/>
          <a:lstStyle/>
          <a:p>
            <a:r>
              <a:rPr lang="en-US" sz="1100" b="1" dirty="0"/>
              <a:t>Deployment</a:t>
            </a:r>
          </a:p>
          <a:p>
            <a:pPr lvl="1"/>
            <a:r>
              <a:rPr lang="en-US" sz="1100" dirty="0"/>
              <a:t>A set of pods to be deployed together, such as an application</a:t>
            </a:r>
          </a:p>
          <a:p>
            <a:pPr lvl="1"/>
            <a:r>
              <a:rPr lang="en-US" sz="1100" dirty="0"/>
              <a:t>Declarative: Revising a Deployment creates a </a:t>
            </a:r>
            <a:r>
              <a:rPr lang="en-US" sz="1100" dirty="0" err="1"/>
              <a:t>ReplicaSet</a:t>
            </a:r>
            <a:r>
              <a:rPr lang="en-US" sz="1100" dirty="0"/>
              <a:t> describing the desired state</a:t>
            </a:r>
          </a:p>
          <a:p>
            <a:pPr lvl="1"/>
            <a:r>
              <a:rPr lang="en-US" sz="1100" dirty="0"/>
              <a:t>Rollout: Deployment controller changes the actual state to the desired state at a controlled rate</a:t>
            </a:r>
          </a:p>
          <a:p>
            <a:pPr lvl="1"/>
            <a:r>
              <a:rPr lang="en-US" sz="1100" dirty="0"/>
              <a:t>Rollback: Each Deployment revision can be rolled back</a:t>
            </a:r>
          </a:p>
          <a:p>
            <a:pPr lvl="1"/>
            <a:r>
              <a:rPr lang="en-US" sz="1100" dirty="0"/>
              <a:t>Scale and </a:t>
            </a:r>
            <a:r>
              <a:rPr lang="en-US" sz="1100" dirty="0" err="1"/>
              <a:t>autoscale</a:t>
            </a:r>
            <a:r>
              <a:rPr lang="en-US" sz="1100" dirty="0"/>
              <a:t>: A Deployment can be scaled</a:t>
            </a:r>
          </a:p>
          <a:p>
            <a:r>
              <a:rPr lang="en-US" sz="1100" b="1" dirty="0" err="1"/>
              <a:t>ReplicaSet</a:t>
            </a:r>
            <a:endParaRPr lang="en-US" sz="1100" b="1" dirty="0"/>
          </a:p>
          <a:p>
            <a:pPr lvl="1"/>
            <a:r>
              <a:rPr lang="en-US" sz="1100" dirty="0" smtClean="0"/>
              <a:t>Uses </a:t>
            </a:r>
            <a:r>
              <a:rPr lang="en-US" sz="1100" dirty="0"/>
              <a:t>a template that describes </a:t>
            </a:r>
            <a:r>
              <a:rPr lang="en-US" sz="1100" dirty="0" smtClean="0"/>
              <a:t>the contents of each pod</a:t>
            </a:r>
            <a:endParaRPr lang="en-US" sz="1100" dirty="0"/>
          </a:p>
          <a:p>
            <a:pPr lvl="1"/>
            <a:r>
              <a:rPr lang="en-US" sz="1100" dirty="0"/>
              <a:t>Ensures that a specified number of pod replicas are running </a:t>
            </a:r>
          </a:p>
          <a:p>
            <a:endParaRPr lang="en-US" sz="1100" dirty="0"/>
          </a:p>
        </p:txBody>
      </p:sp>
      <p:sp>
        <p:nvSpPr>
          <p:cNvPr id="17" name="Rectangle 16"/>
          <p:cNvSpPr/>
          <p:nvPr/>
        </p:nvSpPr>
        <p:spPr bwMode="auto">
          <a:xfrm>
            <a:off x="1355173" y="3629555"/>
            <a:ext cx="4964173" cy="1287643"/>
          </a:xfrm>
          <a:prstGeom prst="rect">
            <a:avLst/>
          </a:prstGeom>
          <a:solidFill>
            <a:schemeClr val="accent1">
              <a:lumMod val="60000"/>
              <a:lumOff val="4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algn="ctr" defTabSz="460849" fontAlgn="base">
              <a:spcBef>
                <a:spcPct val="0"/>
              </a:spcBef>
              <a:spcAft>
                <a:spcPct val="0"/>
              </a:spcAft>
            </a:pPr>
            <a:r>
              <a:rPr lang="en-US" sz="900">
                <a:latin typeface="Arial" panose="020B0604020202020204" pitchFamily="34" charset="0"/>
              </a:rPr>
              <a:t>Deployment </a:t>
            </a:r>
            <a:endParaRPr lang="en-US" sz="900" dirty="0">
              <a:latin typeface="Arial" panose="020B0604020202020204" pitchFamily="34" charset="0"/>
            </a:endParaRPr>
          </a:p>
        </p:txBody>
      </p:sp>
      <p:grpSp>
        <p:nvGrpSpPr>
          <p:cNvPr id="18" name="Group 17"/>
          <p:cNvGrpSpPr/>
          <p:nvPr/>
        </p:nvGrpSpPr>
        <p:grpSpPr>
          <a:xfrm>
            <a:off x="1473345" y="3841640"/>
            <a:ext cx="1833351" cy="968981"/>
            <a:chOff x="1084407" y="2375922"/>
            <a:chExt cx="2443832" cy="1291974"/>
          </a:xfrm>
        </p:grpSpPr>
        <p:sp>
          <p:nvSpPr>
            <p:cNvPr id="30" name="Rectangle 5"/>
            <p:cNvSpPr/>
            <p:nvPr/>
          </p:nvSpPr>
          <p:spPr bwMode="auto">
            <a:xfrm>
              <a:off x="1084407" y="2375922"/>
              <a:ext cx="2443832" cy="1291974"/>
            </a:xfrm>
            <a:prstGeom prst="roundRect">
              <a:avLst/>
            </a:prstGeom>
            <a:solidFill>
              <a:srgbClr val="92D050"/>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algn="ctr" defTabSz="460849" fontAlgn="base">
                <a:spcBef>
                  <a:spcPct val="0"/>
                </a:spcBef>
                <a:spcAft>
                  <a:spcPct val="0"/>
                </a:spcAft>
              </a:pPr>
              <a:r>
                <a:rPr lang="en-US" sz="900" dirty="0" err="1">
                  <a:latin typeface="Arial" panose="020B0604020202020204" pitchFamily="34" charset="0"/>
                </a:rPr>
                <a:t>ReplicaSet</a:t>
              </a:r>
              <a:r>
                <a:rPr lang="en-US" sz="900" dirty="0">
                  <a:latin typeface="Arial" panose="020B0604020202020204" pitchFamily="34" charset="0"/>
                </a:rPr>
                <a:t> 1</a:t>
              </a:r>
            </a:p>
          </p:txBody>
        </p:sp>
        <p:grpSp>
          <p:nvGrpSpPr>
            <p:cNvPr id="31" name="Group 30"/>
            <p:cNvGrpSpPr/>
            <p:nvPr/>
          </p:nvGrpSpPr>
          <p:grpSpPr>
            <a:xfrm>
              <a:off x="1781033" y="2740320"/>
              <a:ext cx="1008032" cy="707737"/>
              <a:chOff x="9809806" y="3119231"/>
              <a:chExt cx="1008032" cy="707737"/>
            </a:xfrm>
          </p:grpSpPr>
          <p:sp>
            <p:nvSpPr>
              <p:cNvPr id="32" name="Rounded Rectangle 31"/>
              <p:cNvSpPr/>
              <p:nvPr/>
            </p:nvSpPr>
            <p:spPr bwMode="auto">
              <a:xfrm>
                <a:off x="9809806" y="3119231"/>
                <a:ext cx="1008032" cy="707737"/>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33" name="Rectangle 20"/>
              <p:cNvSpPr/>
              <p:nvPr/>
            </p:nvSpPr>
            <p:spPr bwMode="auto">
              <a:xfrm>
                <a:off x="9889857" y="3431078"/>
                <a:ext cx="868845" cy="228567"/>
              </a:xfrm>
              <a:prstGeom prst="round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err="1">
                    <a:latin typeface="Arial" panose="020B0604020202020204" pitchFamily="34" charset="0"/>
                  </a:rPr>
                  <a:t>svcA</a:t>
                </a:r>
                <a:endParaRPr lang="en-US" sz="900" dirty="0">
                  <a:latin typeface="Arial" panose="020B0604020202020204" pitchFamily="34" charset="0"/>
                </a:endParaRPr>
              </a:p>
            </p:txBody>
          </p:sp>
        </p:grpSp>
      </p:grpSp>
      <p:grpSp>
        <p:nvGrpSpPr>
          <p:cNvPr id="19" name="Group 18"/>
          <p:cNvGrpSpPr/>
          <p:nvPr/>
        </p:nvGrpSpPr>
        <p:grpSpPr>
          <a:xfrm>
            <a:off x="4368871" y="3841640"/>
            <a:ext cx="1833351" cy="968981"/>
            <a:chOff x="4467025" y="2375922"/>
            <a:chExt cx="2443832" cy="1291974"/>
          </a:xfrm>
        </p:grpSpPr>
        <p:sp>
          <p:nvSpPr>
            <p:cNvPr id="23" name="Rectangle 27"/>
            <p:cNvSpPr/>
            <p:nvPr/>
          </p:nvSpPr>
          <p:spPr bwMode="auto">
            <a:xfrm>
              <a:off x="4467025" y="2375922"/>
              <a:ext cx="2443832" cy="1291974"/>
            </a:xfrm>
            <a:prstGeom prst="roundRect">
              <a:avLst/>
            </a:prstGeom>
            <a:solidFill>
              <a:srgbClr val="92D050"/>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t" anchorCtr="0" compatLnSpc="1">
              <a:prstTxWarp prst="textNoShape">
                <a:avLst/>
              </a:prstTxWarp>
            </a:bodyPr>
            <a:lstStyle/>
            <a:p>
              <a:pPr algn="ctr" defTabSz="460849" fontAlgn="base">
                <a:spcBef>
                  <a:spcPct val="0"/>
                </a:spcBef>
                <a:spcAft>
                  <a:spcPct val="0"/>
                </a:spcAft>
              </a:pPr>
              <a:r>
                <a:rPr lang="en-US" sz="900" dirty="0" err="1">
                  <a:latin typeface="Arial" panose="020B0604020202020204" pitchFamily="34" charset="0"/>
                </a:rPr>
                <a:t>ReplicaSet</a:t>
              </a:r>
              <a:r>
                <a:rPr lang="en-US" sz="900" dirty="0">
                  <a:latin typeface="Arial" panose="020B0604020202020204" pitchFamily="34" charset="0"/>
                </a:rPr>
                <a:t> 2</a:t>
              </a:r>
            </a:p>
          </p:txBody>
        </p:sp>
        <p:grpSp>
          <p:nvGrpSpPr>
            <p:cNvPr id="24" name="Group 23"/>
            <p:cNvGrpSpPr/>
            <p:nvPr/>
          </p:nvGrpSpPr>
          <p:grpSpPr>
            <a:xfrm>
              <a:off x="5745129" y="2740320"/>
              <a:ext cx="1008032" cy="707737"/>
              <a:chOff x="9270663" y="3119231"/>
              <a:chExt cx="1008032" cy="707737"/>
            </a:xfrm>
          </p:grpSpPr>
          <p:sp>
            <p:nvSpPr>
              <p:cNvPr id="28" name="Rounded Rectangle 27"/>
              <p:cNvSpPr/>
              <p:nvPr/>
            </p:nvSpPr>
            <p:spPr bwMode="auto">
              <a:xfrm>
                <a:off x="9270663" y="3119231"/>
                <a:ext cx="1008032" cy="707737"/>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29" name="Rectangle 30"/>
              <p:cNvSpPr/>
              <p:nvPr/>
            </p:nvSpPr>
            <p:spPr bwMode="auto">
              <a:xfrm>
                <a:off x="9350714" y="3431078"/>
                <a:ext cx="868845" cy="228567"/>
              </a:xfrm>
              <a:prstGeom prst="round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err="1">
                    <a:latin typeface="Arial" panose="020B0604020202020204" pitchFamily="34" charset="0"/>
                  </a:rPr>
                  <a:t>svcB</a:t>
                </a:r>
                <a:endParaRPr lang="en-US" sz="900" dirty="0">
                  <a:latin typeface="Arial" panose="020B0604020202020204" pitchFamily="34" charset="0"/>
                </a:endParaRPr>
              </a:p>
            </p:txBody>
          </p:sp>
        </p:grpSp>
        <p:grpSp>
          <p:nvGrpSpPr>
            <p:cNvPr id="25" name="Group 24"/>
            <p:cNvGrpSpPr/>
            <p:nvPr/>
          </p:nvGrpSpPr>
          <p:grpSpPr>
            <a:xfrm>
              <a:off x="4624508" y="2740320"/>
              <a:ext cx="1008032" cy="707737"/>
              <a:chOff x="9270663" y="3119231"/>
              <a:chExt cx="1008032" cy="707737"/>
            </a:xfrm>
          </p:grpSpPr>
          <p:sp>
            <p:nvSpPr>
              <p:cNvPr id="26" name="Rounded Rectangle 25"/>
              <p:cNvSpPr/>
              <p:nvPr/>
            </p:nvSpPr>
            <p:spPr bwMode="auto">
              <a:xfrm>
                <a:off x="9270663" y="3119231"/>
                <a:ext cx="1008032" cy="707737"/>
              </a:xfrm>
              <a:prstGeom prst="roundRect">
                <a:avLst/>
              </a:pr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defTabSz="460849" fontAlgn="base">
                  <a:spcBef>
                    <a:spcPct val="0"/>
                  </a:spcBef>
                  <a:spcAft>
                    <a:spcPct val="0"/>
                  </a:spcAft>
                </a:pPr>
                <a:r>
                  <a:rPr lang="en-US" sz="800" dirty="0">
                    <a:latin typeface="Arial" panose="020B0604020202020204" pitchFamily="34" charset="0"/>
                  </a:rPr>
                  <a:t>pod</a:t>
                </a:r>
              </a:p>
            </p:txBody>
          </p:sp>
          <p:sp>
            <p:nvSpPr>
              <p:cNvPr id="27" name="Rectangle 33"/>
              <p:cNvSpPr/>
              <p:nvPr/>
            </p:nvSpPr>
            <p:spPr bwMode="auto">
              <a:xfrm>
                <a:off x="9350714" y="3431078"/>
                <a:ext cx="868845" cy="228567"/>
              </a:xfrm>
              <a:prstGeom prst="round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err="1">
                    <a:latin typeface="Arial" panose="020B0604020202020204" pitchFamily="34" charset="0"/>
                  </a:rPr>
                  <a:t>svcA</a:t>
                </a:r>
                <a:endParaRPr lang="en-US" sz="900" dirty="0">
                  <a:latin typeface="Arial" panose="020B0604020202020204" pitchFamily="34" charset="0"/>
                </a:endParaRPr>
              </a:p>
            </p:txBody>
          </p:sp>
        </p:grpSp>
      </p:grpSp>
      <p:sp>
        <p:nvSpPr>
          <p:cNvPr id="20" name="Right Arrow 19"/>
          <p:cNvSpPr/>
          <p:nvPr/>
        </p:nvSpPr>
        <p:spPr bwMode="auto">
          <a:xfrm>
            <a:off x="3424839" y="4011528"/>
            <a:ext cx="859569" cy="629204"/>
          </a:xfrm>
          <a:prstGeom prst="rightArrow">
            <a:avLst>
              <a:gd name="adj1" fmla="val 55589"/>
              <a:gd name="adj2" fmla="val 50000"/>
            </a:avLst>
          </a:prstGeom>
          <a:solidFill>
            <a:schemeClr val="accent2">
              <a:lumMod val="60000"/>
              <a:lumOff val="40000"/>
            </a:schemeClr>
          </a:solidFill>
          <a:ln w="12700" cap="flat" cmpd="sng" algn="ctr">
            <a:solidFill>
              <a:schemeClr val="tx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b="1" dirty="0"/>
              <a:t>rolling update</a:t>
            </a:r>
          </a:p>
        </p:txBody>
      </p:sp>
      <p:grpSp>
        <p:nvGrpSpPr>
          <p:cNvPr id="34" name="Group 33"/>
          <p:cNvGrpSpPr/>
          <p:nvPr/>
        </p:nvGrpSpPr>
        <p:grpSpPr>
          <a:xfrm>
            <a:off x="7061890" y="2078670"/>
            <a:ext cx="1599714" cy="2612738"/>
            <a:chOff x="9036666" y="1437832"/>
            <a:chExt cx="2132396" cy="3483650"/>
          </a:xfrm>
        </p:grpSpPr>
        <p:sp>
          <p:nvSpPr>
            <p:cNvPr id="35" name="Rectangle 34"/>
            <p:cNvSpPr/>
            <p:nvPr/>
          </p:nvSpPr>
          <p:spPr bwMode="auto">
            <a:xfrm>
              <a:off x="9036666" y="1437832"/>
              <a:ext cx="2130503" cy="695676"/>
            </a:xfrm>
            <a:prstGeom prst="rect">
              <a:avLst/>
            </a:prstGeom>
            <a:solidFill>
              <a:schemeClr val="accent1">
                <a:lumMod val="60000"/>
                <a:lumOff val="40000"/>
              </a:schemeClr>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a:latin typeface="Arial" panose="020B0604020202020204" pitchFamily="34" charset="0"/>
                </a:rPr>
                <a:t>Deployment </a:t>
              </a:r>
            </a:p>
          </p:txBody>
        </p:sp>
        <p:sp>
          <p:nvSpPr>
            <p:cNvPr id="36" name="Rectangle 5"/>
            <p:cNvSpPr/>
            <p:nvPr/>
          </p:nvSpPr>
          <p:spPr bwMode="auto">
            <a:xfrm>
              <a:off x="9036666" y="2831819"/>
              <a:ext cx="2132396" cy="695676"/>
            </a:xfrm>
            <a:prstGeom prst="roundRect">
              <a:avLst/>
            </a:prstGeom>
            <a:solidFill>
              <a:srgbClr val="92D050"/>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err="1">
                  <a:latin typeface="Arial" panose="020B0604020202020204" pitchFamily="34" charset="0"/>
                </a:rPr>
                <a:t>ReplicaSet</a:t>
              </a:r>
              <a:r>
                <a:rPr lang="en-US" sz="900" dirty="0">
                  <a:latin typeface="Arial" panose="020B0604020202020204" pitchFamily="34" charset="0"/>
                </a:rPr>
                <a:t> 1</a:t>
              </a:r>
            </a:p>
          </p:txBody>
        </p:sp>
        <p:sp>
          <p:nvSpPr>
            <p:cNvPr id="37" name="Rectangle 5"/>
            <p:cNvSpPr/>
            <p:nvPr/>
          </p:nvSpPr>
          <p:spPr bwMode="auto">
            <a:xfrm>
              <a:off x="9036666" y="4225806"/>
              <a:ext cx="2132396" cy="695676"/>
            </a:xfrm>
            <a:prstGeom prst="roundRect">
              <a:avLst/>
            </a:prstGeom>
            <a:solidFill>
              <a:srgbClr val="92D050"/>
            </a:solidFill>
            <a:ln w="12700" cap="flat" cmpd="sng" algn="ctr">
              <a:solidFill>
                <a:schemeClr val="tx1"/>
              </a:solidFill>
              <a:prstDash val="solid"/>
              <a:round/>
              <a:headEnd type="none" w="med" len="med"/>
              <a:tailEnd type="none" w="med" len="med"/>
            </a:ln>
            <a:effectLst/>
            <a:extLst/>
          </p:spPr>
          <p:txBody>
            <a:bodyPr vert="horz" wrap="none" lIns="91440" tIns="45720" rIns="91440" bIns="45720" numCol="1" rtlCol="0" anchor="ctr" anchorCtr="0" compatLnSpc="1">
              <a:prstTxWarp prst="textNoShape">
                <a:avLst/>
              </a:prstTxWarp>
            </a:bodyPr>
            <a:lstStyle/>
            <a:p>
              <a:pPr algn="ctr" defTabSz="460849" fontAlgn="base">
                <a:spcBef>
                  <a:spcPct val="0"/>
                </a:spcBef>
                <a:spcAft>
                  <a:spcPct val="0"/>
                </a:spcAft>
              </a:pPr>
              <a:r>
                <a:rPr lang="en-US" sz="900" dirty="0" err="1">
                  <a:latin typeface="Arial" panose="020B0604020202020204" pitchFamily="34" charset="0"/>
                </a:rPr>
                <a:t>ReplicaSet</a:t>
              </a:r>
              <a:r>
                <a:rPr lang="en-US" sz="900" dirty="0">
                  <a:latin typeface="Arial" panose="020B0604020202020204" pitchFamily="34" charset="0"/>
                </a:rPr>
                <a:t> 2</a:t>
              </a:r>
            </a:p>
          </p:txBody>
        </p:sp>
        <p:sp>
          <p:nvSpPr>
            <p:cNvPr id="38" name="Arc 37"/>
            <p:cNvSpPr/>
            <p:nvPr/>
          </p:nvSpPr>
          <p:spPr bwMode="auto">
            <a:xfrm>
              <a:off x="10110651" y="3467262"/>
              <a:ext cx="737860" cy="819150"/>
            </a:xfrm>
            <a:prstGeom prst="arc">
              <a:avLst>
                <a:gd name="adj1" fmla="val 17950175"/>
                <a:gd name="adj2" fmla="val 3653187"/>
              </a:avLst>
            </a:prstGeom>
            <a:noFill/>
            <a:ln w="15875" cap="flat" cmpd="sng" algn="ctr">
              <a:solidFill>
                <a:schemeClr val="tx1"/>
              </a:solidFill>
              <a:prstDash val="solid"/>
              <a:round/>
              <a:headEnd type="none" w="med" len="med"/>
              <a:tailEnd type="arrow" w="med" len="med"/>
            </a:ln>
            <a:effectLst/>
            <a:extLst/>
          </p:spPr>
          <p:txBody>
            <a:bodyPr vert="horz" wrap="none" lIns="91440" tIns="45720" rIns="91440" bIns="45720" numCol="1" rtlCol="0" anchor="ctr" anchorCtr="0" compatLnSpc="1">
              <a:prstTxWarp prst="textNoShape">
                <a:avLst/>
              </a:prstTxWarp>
            </a:bodyPr>
            <a:lstStyle/>
            <a:p>
              <a:pPr algn="r" defTabSz="460849" fontAlgn="base">
                <a:spcBef>
                  <a:spcPct val="0"/>
                </a:spcBef>
                <a:spcAft>
                  <a:spcPct val="0"/>
                </a:spcAft>
              </a:pPr>
              <a:r>
                <a:rPr lang="en-US" sz="900" dirty="0">
                  <a:latin typeface="Arial" panose="020B0604020202020204" pitchFamily="34" charset="0"/>
                </a:rPr>
                <a:t>rollout</a:t>
              </a:r>
            </a:p>
          </p:txBody>
        </p:sp>
        <p:sp>
          <p:nvSpPr>
            <p:cNvPr id="39" name="Arc 38"/>
            <p:cNvSpPr/>
            <p:nvPr/>
          </p:nvSpPr>
          <p:spPr bwMode="auto">
            <a:xfrm>
              <a:off x="9364057" y="3467263"/>
              <a:ext cx="737860" cy="819149"/>
            </a:xfrm>
            <a:prstGeom prst="arc">
              <a:avLst>
                <a:gd name="adj1" fmla="val 7165740"/>
                <a:gd name="adj2" fmla="val 14560680"/>
              </a:avLst>
            </a:prstGeom>
            <a:noFill/>
            <a:ln w="15875" cap="flat" cmpd="sng" algn="ctr">
              <a:solidFill>
                <a:schemeClr val="tx1"/>
              </a:solidFill>
              <a:prstDash val="solid"/>
              <a:round/>
              <a:headEnd type="none" w="med" len="med"/>
              <a:tailEnd type="arrow" w="med" len="med"/>
            </a:ln>
            <a:effectLst/>
            <a:extLst/>
          </p:spPr>
          <p:txBody>
            <a:bodyPr vert="horz" wrap="none" lIns="91440" tIns="45720" rIns="91440" bIns="45720" numCol="1" rtlCol="0" anchor="ctr" anchorCtr="0" compatLnSpc="1">
              <a:prstTxWarp prst="textNoShape">
                <a:avLst/>
              </a:prstTxWarp>
            </a:bodyPr>
            <a:lstStyle/>
            <a:p>
              <a:pPr defTabSz="460849" fontAlgn="base">
                <a:spcBef>
                  <a:spcPct val="0"/>
                </a:spcBef>
                <a:spcAft>
                  <a:spcPct val="0"/>
                </a:spcAft>
              </a:pPr>
              <a:r>
                <a:rPr lang="en-US" sz="900" dirty="0">
                  <a:latin typeface="Arial" panose="020B0604020202020204" pitchFamily="34" charset="0"/>
                </a:rPr>
                <a:t>rollback</a:t>
              </a:r>
            </a:p>
          </p:txBody>
        </p:sp>
        <p:cxnSp>
          <p:nvCxnSpPr>
            <p:cNvPr id="40" name="Straight Arrow Connector 39"/>
            <p:cNvCxnSpPr/>
            <p:nvPr/>
          </p:nvCxnSpPr>
          <p:spPr bwMode="auto">
            <a:xfrm>
              <a:off x="10101918" y="2133508"/>
              <a:ext cx="946" cy="698311"/>
            </a:xfrm>
            <a:prstGeom prst="straightConnector1">
              <a:avLst/>
            </a:prstGeom>
            <a:solidFill>
              <a:srgbClr val="FDFDFD"/>
            </a:solidFill>
            <a:ln w="15875" cap="flat" cmpd="sng" algn="ctr">
              <a:solidFill>
                <a:schemeClr val="tx1"/>
              </a:solidFill>
              <a:prstDash val="solid"/>
              <a:round/>
              <a:headEnd type="none" w="med" len="med"/>
              <a:tailEnd type="arrow"/>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sp>
          <p:nvSpPr>
            <p:cNvPr id="41" name="TextBox 40"/>
            <p:cNvSpPr txBox="1"/>
            <p:nvPr/>
          </p:nvSpPr>
          <p:spPr>
            <a:xfrm>
              <a:off x="10140004" y="2344164"/>
              <a:ext cx="937846" cy="307776"/>
            </a:xfrm>
            <a:prstGeom prst="rect">
              <a:avLst/>
            </a:prstGeom>
            <a:noFill/>
          </p:spPr>
          <p:txBody>
            <a:bodyPr wrap="square" rtlCol="0">
              <a:spAutoFit/>
            </a:bodyPr>
            <a:lstStyle/>
            <a:p>
              <a:r>
                <a:rPr lang="en-US" sz="900" dirty="0"/>
                <a:t>create</a:t>
              </a:r>
            </a:p>
          </p:txBody>
        </p:sp>
      </p:grpSp>
      <p:pic>
        <p:nvPicPr>
          <p:cNvPr id="42" name="image49.png" descr="ttps://avatars3.githubusercontent.com/u/13629408?v=3&amp;s=400"/>
          <p:cNvPicPr>
            <a:picLocks noChangeAspect="1"/>
          </p:cNvPicPr>
          <p:nvPr/>
        </p:nvPicPr>
        <p:blipFill>
          <a:blip r:embed="rId3">
            <a:extLst/>
          </a:blip>
          <a:stretch>
            <a:fillRect/>
          </a:stretch>
        </p:blipFill>
        <p:spPr>
          <a:xfrm>
            <a:off x="8154215" y="0"/>
            <a:ext cx="964658" cy="964406"/>
          </a:xfrm>
          <a:prstGeom prst="rect">
            <a:avLst/>
          </a:prstGeom>
          <a:ln w="12700">
            <a:miter lim="400000"/>
          </a:ln>
        </p:spPr>
      </p:pic>
    </p:spTree>
    <p:extLst>
      <p:ext uri="{BB962C8B-B14F-4D97-AF65-F5344CB8AC3E}">
        <p14:creationId xmlns:p14="http://schemas.microsoft.com/office/powerpoint/2010/main" val="30362481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599" y="1765162"/>
            <a:ext cx="4114801" cy="667487"/>
          </a:xfrm>
        </p:spPr>
        <p:txBody>
          <a:bodyPr/>
          <a:lstStyle/>
          <a:p>
            <a:r>
              <a:rPr lang="en-US" dirty="0" smtClean="0"/>
              <a:t>Introduction to Kubernetes</a:t>
            </a:r>
            <a:endParaRPr lang="en-US" dirty="0"/>
          </a:p>
        </p:txBody>
      </p:sp>
    </p:spTree>
    <p:extLst>
      <p:ext uri="{BB962C8B-B14F-4D97-AF65-F5344CB8AC3E}">
        <p14:creationId xmlns:p14="http://schemas.microsoft.com/office/powerpoint/2010/main" val="37525799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9"/>
            <a:ext cx="4114800" cy="469392"/>
          </a:xfrm>
        </p:spPr>
        <p:txBody>
          <a:bodyPr/>
          <a:lstStyle/>
          <a:p>
            <a:r>
              <a:rPr lang="en-US" dirty="0"/>
              <a:t>Kubernetes </a:t>
            </a:r>
            <a:r>
              <a:rPr lang="en-US" dirty="0" err="1"/>
              <a:t>Autoscaling</a:t>
            </a:r>
            <a:endParaRPr lang="en-US" dirty="0"/>
          </a:p>
        </p:txBody>
      </p:sp>
      <p:sp>
        <p:nvSpPr>
          <p:cNvPr id="4" name="Slide Number Placeholder 3"/>
          <p:cNvSpPr>
            <a:spLocks noGrp="1"/>
          </p:cNvSpPr>
          <p:nvPr>
            <p:ph type="sldNum" sz="quarter" idx="10"/>
          </p:nvPr>
        </p:nvSpPr>
        <p:spPr/>
        <p:txBody>
          <a:bodyPr/>
          <a:lstStyle/>
          <a:p>
            <a:pPr>
              <a:defRPr/>
            </a:pPr>
            <a:fld id="{11A68DD8-55F1-4DDB-A894-47428CF80362}" type="slidenum">
              <a:rPr lang="en-US" smtClean="0"/>
              <a:pPr>
                <a:defRPr/>
              </a:pPr>
              <a:t>20</a:t>
            </a:fld>
            <a:endParaRPr lang="en-US" dirty="0"/>
          </a:p>
        </p:txBody>
      </p:sp>
      <p:sp>
        <p:nvSpPr>
          <p:cNvPr id="3" name="Content Placeholder 2"/>
          <p:cNvSpPr>
            <a:spLocks noGrp="1"/>
          </p:cNvSpPr>
          <p:nvPr>
            <p:ph sz="quarter" idx="11"/>
          </p:nvPr>
        </p:nvSpPr>
        <p:spPr>
          <a:xfrm>
            <a:off x="293091" y="834077"/>
            <a:ext cx="8165110" cy="3810051"/>
          </a:xfrm>
        </p:spPr>
        <p:txBody>
          <a:bodyPr/>
          <a:lstStyle/>
          <a:p>
            <a:r>
              <a:rPr lang="en-US" sz="1300" b="1" dirty="0"/>
              <a:t>Horizontal Pod </a:t>
            </a:r>
            <a:r>
              <a:rPr lang="en-US" sz="1300" b="1" dirty="0" err="1"/>
              <a:t>Autoscaling</a:t>
            </a:r>
            <a:r>
              <a:rPr lang="en-US" sz="1300" b="1" dirty="0"/>
              <a:t> (HPA)</a:t>
            </a:r>
          </a:p>
          <a:p>
            <a:pPr lvl="1"/>
            <a:r>
              <a:rPr lang="en-US" sz="1300" dirty="0"/>
              <a:t>Automatically scales the number of pods in a replication controller, deployment, or replica set</a:t>
            </a:r>
          </a:p>
          <a:p>
            <a:pPr lvl="1"/>
            <a:r>
              <a:rPr lang="en-US" sz="1300" dirty="0"/>
              <a:t>Matches the observed average CPU utilization to the specified target</a:t>
            </a:r>
          </a:p>
          <a:p>
            <a:pPr lvl="1"/>
            <a:r>
              <a:rPr lang="en-US" sz="1300" dirty="0"/>
              <a:t>Fetches metrics in two different ways: direct </a:t>
            </a:r>
            <a:r>
              <a:rPr lang="en-US" sz="1300" dirty="0" err="1"/>
              <a:t>Heapster</a:t>
            </a:r>
            <a:r>
              <a:rPr lang="en-US" sz="1300" dirty="0"/>
              <a:t> access and REST client access</a:t>
            </a:r>
          </a:p>
          <a:p>
            <a:pPr lvl="1"/>
            <a:r>
              <a:rPr lang="en-US" sz="1300" dirty="0"/>
              <a:t>Kubernetes </a:t>
            </a:r>
            <a:r>
              <a:rPr lang="en-US" sz="1300" dirty="0" err="1"/>
              <a:t>Heapster</a:t>
            </a:r>
            <a:r>
              <a:rPr lang="en-US" sz="1300" dirty="0"/>
              <a:t> enables container cluster monitoring and performance analysis</a:t>
            </a:r>
          </a:p>
          <a:p>
            <a:pPr lvl="1"/>
            <a:r>
              <a:rPr lang="en-US" sz="1300" dirty="0"/>
              <a:t>Default </a:t>
            </a:r>
            <a:r>
              <a:rPr lang="en-US" sz="1300" dirty="0" err="1"/>
              <a:t>config</a:t>
            </a:r>
            <a:r>
              <a:rPr lang="en-US" sz="1300" dirty="0"/>
              <a:t>: query every 30 sec, maintain 10% tolerance, wait 3 min after scale-up, wait 5 min after scale-down</a:t>
            </a:r>
          </a:p>
          <a:p>
            <a:endParaRPr lang="en-US" sz="1300" dirty="0"/>
          </a:p>
          <a:p>
            <a:r>
              <a:rPr lang="en-US" sz="1300" dirty="0">
                <a:latin typeface="Courier" charset="0"/>
                <a:ea typeface="Courier" charset="0"/>
                <a:cs typeface="Courier" charset="0"/>
              </a:rPr>
              <a:t>$ </a:t>
            </a:r>
            <a:r>
              <a:rPr lang="en-US" sz="1300" dirty="0" err="1">
                <a:latin typeface="Courier" charset="0"/>
                <a:ea typeface="Courier" charset="0"/>
                <a:cs typeface="Courier" charset="0"/>
              </a:rPr>
              <a:t>kubectl</a:t>
            </a:r>
            <a:r>
              <a:rPr lang="en-US" sz="1300" dirty="0">
                <a:latin typeface="Courier" charset="0"/>
                <a:ea typeface="Courier" charset="0"/>
                <a:cs typeface="Courier" charset="0"/>
              </a:rPr>
              <a:t> </a:t>
            </a:r>
            <a:r>
              <a:rPr lang="en-US" sz="1300" dirty="0" err="1">
                <a:latin typeface="Courier" charset="0"/>
                <a:ea typeface="Courier" charset="0"/>
                <a:cs typeface="Courier" charset="0"/>
              </a:rPr>
              <a:t>autoscale</a:t>
            </a:r>
            <a:r>
              <a:rPr lang="en-US" sz="1300" dirty="0">
                <a:latin typeface="Courier" charset="0"/>
                <a:ea typeface="Courier" charset="0"/>
                <a:cs typeface="Courier" charset="0"/>
              </a:rPr>
              <a:t> deployment </a:t>
            </a:r>
            <a:r>
              <a:rPr lang="en-US" sz="1300" i="1" dirty="0">
                <a:latin typeface="Courier" charset="0"/>
                <a:ea typeface="Courier" charset="0"/>
                <a:cs typeface="Courier" charset="0"/>
              </a:rPr>
              <a:t>&lt;deployment-name&gt;</a:t>
            </a:r>
            <a:r>
              <a:rPr lang="en-US" sz="1300" dirty="0">
                <a:latin typeface="Courier" charset="0"/>
                <a:ea typeface="Courier" charset="0"/>
                <a:cs typeface="Courier" charset="0"/>
              </a:rPr>
              <a:t> --</a:t>
            </a:r>
            <a:r>
              <a:rPr lang="en-US" sz="1300" dirty="0" err="1">
                <a:latin typeface="Courier" charset="0"/>
                <a:ea typeface="Courier" charset="0"/>
                <a:cs typeface="Courier" charset="0"/>
              </a:rPr>
              <a:t>cpu</a:t>
            </a:r>
            <a:r>
              <a:rPr lang="en-US" sz="1300" dirty="0">
                <a:latin typeface="Courier" charset="0"/>
                <a:ea typeface="Courier" charset="0"/>
                <a:cs typeface="Courier" charset="0"/>
              </a:rPr>
              <a:t>-percent=50</a:t>
            </a:r>
            <a:br>
              <a:rPr lang="en-US" sz="1300" dirty="0">
                <a:latin typeface="Courier" charset="0"/>
                <a:ea typeface="Courier" charset="0"/>
                <a:cs typeface="Courier" charset="0"/>
              </a:rPr>
            </a:br>
            <a:r>
              <a:rPr lang="en-US" sz="1300" dirty="0">
                <a:latin typeface="Courier" charset="0"/>
                <a:ea typeface="Courier" charset="0"/>
                <a:cs typeface="Courier" charset="0"/>
              </a:rPr>
              <a:t>  --min=1 --max=10 deployment ”</a:t>
            </a:r>
            <a:r>
              <a:rPr lang="en-US" sz="1300" i="1" dirty="0">
                <a:latin typeface="Courier" charset="0"/>
                <a:ea typeface="Courier" charset="0"/>
                <a:cs typeface="Courier" charset="0"/>
              </a:rPr>
              <a:t>&lt;</a:t>
            </a:r>
            <a:r>
              <a:rPr lang="en-US" sz="1300" i="1" dirty="0" err="1">
                <a:latin typeface="Courier" charset="0"/>
                <a:ea typeface="Courier" charset="0"/>
                <a:cs typeface="Courier" charset="0"/>
              </a:rPr>
              <a:t>hpa</a:t>
            </a:r>
            <a:r>
              <a:rPr lang="en-US" sz="1300" i="1" dirty="0">
                <a:latin typeface="Courier" charset="0"/>
                <a:ea typeface="Courier" charset="0"/>
                <a:cs typeface="Courier" charset="0"/>
              </a:rPr>
              <a:t>-name&gt;</a:t>
            </a:r>
            <a:r>
              <a:rPr lang="en-US" sz="1300" dirty="0">
                <a:latin typeface="Courier" charset="0"/>
                <a:ea typeface="Courier" charset="0"/>
                <a:cs typeface="Courier" charset="0"/>
              </a:rPr>
              <a:t>" </a:t>
            </a:r>
            <a:r>
              <a:rPr lang="en-US" sz="1300" dirty="0" err="1">
                <a:latin typeface="Courier" charset="0"/>
                <a:ea typeface="Courier" charset="0"/>
                <a:cs typeface="Courier" charset="0"/>
              </a:rPr>
              <a:t>autoscaled</a:t>
            </a:r>
            <a:endParaRPr lang="en-US" sz="1300" dirty="0">
              <a:latin typeface="Courier" charset="0"/>
              <a:ea typeface="Courier" charset="0"/>
              <a:cs typeface="Courier" charset="0"/>
            </a:endParaRPr>
          </a:p>
          <a:p>
            <a:endParaRPr lang="en-US" sz="1300" dirty="0"/>
          </a:p>
          <a:p>
            <a:r>
              <a:rPr lang="en-US" sz="1300" b="1" dirty="0"/>
              <a:t>Creates a horizontal pod </a:t>
            </a:r>
            <a:r>
              <a:rPr lang="en-US" sz="1300" b="1" dirty="0" err="1"/>
              <a:t>autoscaler</a:t>
            </a:r>
            <a:endParaRPr lang="en-US" sz="1300" b="1" dirty="0"/>
          </a:p>
          <a:p>
            <a:pPr lvl="1"/>
            <a:r>
              <a:rPr lang="en-US" sz="1300" dirty="0"/>
              <a:t>An HPA instance</a:t>
            </a:r>
          </a:p>
          <a:p>
            <a:pPr lvl="1"/>
            <a:r>
              <a:rPr lang="en-US" sz="1300" dirty="0"/>
              <a:t>Maintains between 1 and 10 replicas of the pods controlled by the deployment</a:t>
            </a:r>
          </a:p>
          <a:p>
            <a:pPr lvl="1"/>
            <a:r>
              <a:rPr lang="en-US" sz="1300" dirty="0"/>
              <a:t>Maintains an average CPU utilization across all pods of 50%</a:t>
            </a:r>
          </a:p>
          <a:p>
            <a:endParaRPr lang="en-US" dirty="0"/>
          </a:p>
        </p:txBody>
      </p:sp>
      <p:pic>
        <p:nvPicPr>
          <p:cNvPr id="7" name="image49.png" descr="ttps://avatars3.githubusercontent.com/u/13629408?v=3&amp;s=400"/>
          <p:cNvPicPr>
            <a:picLocks noChangeAspect="1"/>
          </p:cNvPicPr>
          <p:nvPr/>
        </p:nvPicPr>
        <p:blipFill>
          <a:blip r:embed="rId3">
            <a:extLst/>
          </a:blip>
          <a:stretch>
            <a:fillRect/>
          </a:stretch>
        </p:blipFill>
        <p:spPr>
          <a:xfrm>
            <a:off x="8154215" y="0"/>
            <a:ext cx="964658" cy="964406"/>
          </a:xfrm>
          <a:prstGeom prst="rect">
            <a:avLst/>
          </a:prstGeom>
          <a:ln w="12700">
            <a:miter lim="400000"/>
          </a:ln>
        </p:spPr>
      </p:pic>
    </p:spTree>
    <p:extLst>
      <p:ext uri="{BB962C8B-B14F-4D97-AF65-F5344CB8AC3E}">
        <p14:creationId xmlns:p14="http://schemas.microsoft.com/office/powerpoint/2010/main" val="9530001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a:t>Naming</a:t>
            </a:r>
          </a:p>
        </p:txBody>
      </p:sp>
      <p:sp>
        <p:nvSpPr>
          <p:cNvPr id="4" name="Slide Number Placeholder 3"/>
          <p:cNvSpPr>
            <a:spLocks noGrp="1"/>
          </p:cNvSpPr>
          <p:nvPr>
            <p:ph type="sldNum" sz="quarter" idx="10"/>
          </p:nvPr>
        </p:nvSpPr>
        <p:spPr/>
        <p:txBody>
          <a:bodyPr/>
          <a:lstStyle/>
          <a:p>
            <a:pPr>
              <a:defRPr/>
            </a:pPr>
            <a:fld id="{11A68DD8-55F1-4DDB-A894-47428CF80362}" type="slidenum">
              <a:rPr lang="en-US" smtClean="0"/>
              <a:pPr>
                <a:defRPr/>
              </a:pPr>
              <a:t>21</a:t>
            </a:fld>
            <a:endParaRPr lang="en-US" dirty="0"/>
          </a:p>
        </p:txBody>
      </p:sp>
      <p:sp>
        <p:nvSpPr>
          <p:cNvPr id="3" name="Content Placeholder 2"/>
          <p:cNvSpPr>
            <a:spLocks noGrp="1"/>
          </p:cNvSpPr>
          <p:nvPr>
            <p:ph sz="quarter" idx="11"/>
          </p:nvPr>
        </p:nvSpPr>
        <p:spPr>
          <a:xfrm>
            <a:off x="293091" y="748777"/>
            <a:ext cx="8165110" cy="4082388"/>
          </a:xfrm>
        </p:spPr>
        <p:txBody>
          <a:bodyPr>
            <a:noAutofit/>
          </a:bodyPr>
          <a:lstStyle/>
          <a:p>
            <a:r>
              <a:rPr lang="en-US" sz="1100" b="1" dirty="0"/>
              <a:t>Name</a:t>
            </a:r>
          </a:p>
          <a:p>
            <a:pPr lvl="1"/>
            <a:r>
              <a:rPr lang="en-US" sz="1100" dirty="0"/>
              <a:t>Each resource object by type has a unique name</a:t>
            </a:r>
          </a:p>
          <a:p>
            <a:r>
              <a:rPr lang="en-US" sz="1100" b="1" dirty="0"/>
              <a:t>Namespace</a:t>
            </a:r>
          </a:p>
          <a:p>
            <a:pPr lvl="1"/>
            <a:r>
              <a:rPr lang="en-US" sz="1100" dirty="0"/>
              <a:t>Resource isolation: Each namespace is a virtual cluster within the physical cluster</a:t>
            </a:r>
          </a:p>
          <a:p>
            <a:pPr lvl="2"/>
            <a:r>
              <a:rPr lang="en-US" sz="1100" dirty="0"/>
              <a:t>Resource objects are scoped within namespaces</a:t>
            </a:r>
          </a:p>
          <a:p>
            <a:pPr lvl="2"/>
            <a:r>
              <a:rPr lang="en-US" sz="1100" dirty="0"/>
              <a:t>Low-level resources are not in namespaces: nodes, persistent volumes, and namespaces themselves</a:t>
            </a:r>
          </a:p>
          <a:p>
            <a:pPr lvl="2"/>
            <a:r>
              <a:rPr lang="en-US" sz="1100" dirty="0"/>
              <a:t>Names of resources need to be unique within a namespace, but not across namespaces</a:t>
            </a:r>
          </a:p>
          <a:p>
            <a:pPr lvl="1"/>
            <a:r>
              <a:rPr lang="en-US" sz="1100" dirty="0"/>
              <a:t>Resource quotas: Namespaces can divide cluster resources</a:t>
            </a:r>
          </a:p>
          <a:p>
            <a:pPr lvl="1"/>
            <a:r>
              <a:rPr lang="en-US" sz="1100" dirty="0"/>
              <a:t>Initial namespaces</a:t>
            </a:r>
          </a:p>
          <a:p>
            <a:pPr lvl="2"/>
            <a:r>
              <a:rPr lang="en-US" sz="1100" dirty="0">
                <a:latin typeface="Courier" charset="0"/>
                <a:ea typeface="Courier" charset="0"/>
                <a:cs typeface="Courier" charset="0"/>
              </a:rPr>
              <a:t>default</a:t>
            </a:r>
            <a:r>
              <a:rPr lang="en-US" sz="1100" dirty="0"/>
              <a:t> </a:t>
            </a:r>
            <a:r>
              <a:rPr lang="mr-IN" sz="1100" dirty="0"/>
              <a:t>–</a:t>
            </a:r>
            <a:r>
              <a:rPr lang="en-US" sz="1100" dirty="0"/>
              <a:t> The default namespace for objects with no other namespace    </a:t>
            </a:r>
          </a:p>
          <a:p>
            <a:pPr lvl="2"/>
            <a:r>
              <a:rPr lang="en-US" sz="1100" dirty="0" err="1">
                <a:latin typeface="Courier" charset="0"/>
                <a:ea typeface="Courier" charset="0"/>
                <a:cs typeface="Courier" charset="0"/>
              </a:rPr>
              <a:t>kube</a:t>
            </a:r>
            <a:r>
              <a:rPr lang="en-US" sz="1100" dirty="0">
                <a:latin typeface="Courier" charset="0"/>
                <a:ea typeface="Courier" charset="0"/>
                <a:cs typeface="Courier" charset="0"/>
              </a:rPr>
              <a:t>-system</a:t>
            </a:r>
            <a:r>
              <a:rPr lang="en-US" sz="1100" dirty="0"/>
              <a:t> </a:t>
            </a:r>
            <a:r>
              <a:rPr lang="mr-IN" sz="1100" dirty="0"/>
              <a:t>–</a:t>
            </a:r>
            <a:r>
              <a:rPr lang="en-US" sz="1100" dirty="0"/>
              <a:t> The namespace for objects created by the Kubernetes system</a:t>
            </a:r>
          </a:p>
          <a:p>
            <a:r>
              <a:rPr lang="en-US" sz="1100" b="1" dirty="0"/>
              <a:t>Resource Quota</a:t>
            </a:r>
          </a:p>
          <a:p>
            <a:pPr lvl="1"/>
            <a:r>
              <a:rPr lang="en-US" sz="1100" dirty="0"/>
              <a:t>Limits resource consumption per namespace</a:t>
            </a:r>
          </a:p>
          <a:p>
            <a:pPr lvl="1"/>
            <a:r>
              <a:rPr lang="en-US" sz="1100" dirty="0"/>
              <a:t>Limit can be number of resource objects by type (pods, services, etc.)</a:t>
            </a:r>
          </a:p>
          <a:p>
            <a:pPr lvl="1"/>
            <a:r>
              <a:rPr lang="en-US" sz="1100" dirty="0"/>
              <a:t>Limit can be total amount of compute resources (CPU, memory, etc.)</a:t>
            </a:r>
          </a:p>
          <a:p>
            <a:pPr lvl="1"/>
            <a:r>
              <a:rPr lang="en-US" sz="1100" dirty="0"/>
              <a:t>Overcommit is allowed; contention is handled on a first-come, first-served basis</a:t>
            </a:r>
          </a:p>
          <a:p>
            <a:endParaRPr lang="en-US" dirty="0"/>
          </a:p>
        </p:txBody>
      </p:sp>
      <p:pic>
        <p:nvPicPr>
          <p:cNvPr id="7" name="image49.png" descr="ttps://avatars3.githubusercontent.com/u/13629408?v=3&amp;s=400"/>
          <p:cNvPicPr>
            <a:picLocks noChangeAspect="1"/>
          </p:cNvPicPr>
          <p:nvPr/>
        </p:nvPicPr>
        <p:blipFill>
          <a:blip r:embed="rId2">
            <a:extLst/>
          </a:blip>
          <a:stretch>
            <a:fillRect/>
          </a:stretch>
        </p:blipFill>
        <p:spPr>
          <a:xfrm>
            <a:off x="8154215" y="0"/>
            <a:ext cx="964658" cy="964406"/>
          </a:xfrm>
          <a:prstGeom prst="rect">
            <a:avLst/>
          </a:prstGeom>
          <a:ln w="12700">
            <a:miter lim="400000"/>
          </a:ln>
        </p:spPr>
      </p:pic>
    </p:spTree>
    <p:extLst>
      <p:ext uri="{BB962C8B-B14F-4D97-AF65-F5344CB8AC3E}">
        <p14:creationId xmlns:p14="http://schemas.microsoft.com/office/powerpoint/2010/main" val="2017629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6972300" cy="4491101"/>
          </a:xfrm>
        </p:spPr>
        <p:txBody>
          <a:bodyPr/>
          <a:lstStyle/>
          <a:p>
            <a:r>
              <a:rPr lang="en-US" dirty="0"/>
              <a:t>Configuring </a:t>
            </a:r>
            <a:r>
              <a:rPr lang="en-US" dirty="0" smtClean="0"/>
              <a:t>resources </a:t>
            </a:r>
            <a:r>
              <a:rPr lang="en-US" dirty="0"/>
              <a:t>and </a:t>
            </a:r>
            <a:r>
              <a:rPr lang="en-US" dirty="0" smtClean="0"/>
              <a:t>containers</a:t>
            </a:r>
            <a:endParaRPr lang="en-US" dirty="0"/>
          </a:p>
        </p:txBody>
      </p:sp>
      <p:sp>
        <p:nvSpPr>
          <p:cNvPr id="4" name="Slide Number Placeholder 3"/>
          <p:cNvSpPr>
            <a:spLocks noGrp="1"/>
          </p:cNvSpPr>
          <p:nvPr>
            <p:ph type="sldNum" sz="quarter" idx="10"/>
          </p:nvPr>
        </p:nvSpPr>
        <p:spPr/>
        <p:txBody>
          <a:bodyPr/>
          <a:lstStyle/>
          <a:p>
            <a:fld id="{11A68DD8-55F1-4DDB-A894-47428CF80362}" type="slidenum">
              <a:rPr lang="en-US" smtClean="0"/>
              <a:pPr/>
              <a:t>22</a:t>
            </a:fld>
            <a:endParaRPr lang="en-US" dirty="0"/>
          </a:p>
        </p:txBody>
      </p:sp>
      <p:sp>
        <p:nvSpPr>
          <p:cNvPr id="3" name="Content Placeholder 2"/>
          <p:cNvSpPr>
            <a:spLocks noGrp="1"/>
          </p:cNvSpPr>
          <p:nvPr>
            <p:ph sz="quarter" idx="11"/>
          </p:nvPr>
        </p:nvSpPr>
        <p:spPr/>
        <p:txBody>
          <a:bodyPr/>
          <a:lstStyle/>
          <a:p>
            <a:r>
              <a:rPr lang="en-US" sz="1300" b="1" dirty="0">
                <a:sym typeface="Helvetica Light"/>
              </a:rPr>
              <a:t>Label</a:t>
            </a:r>
          </a:p>
          <a:p>
            <a:pPr lvl="1"/>
            <a:r>
              <a:rPr lang="en-US" sz="1300" dirty="0">
                <a:sym typeface="Helvetica Light"/>
              </a:rPr>
              <a:t>Metadata assigned to Kubernetes resources </a:t>
            </a:r>
            <a:r>
              <a:rPr lang="en-US" sz="1300" dirty="0"/>
              <a:t>(pods, services, etc.)</a:t>
            </a:r>
          </a:p>
          <a:p>
            <a:pPr lvl="1"/>
            <a:r>
              <a:rPr lang="en-US" sz="1300" dirty="0">
                <a:sym typeface="Helvetica Light"/>
              </a:rPr>
              <a:t>Key-value pairs for identification</a:t>
            </a:r>
          </a:p>
          <a:p>
            <a:pPr lvl="1"/>
            <a:r>
              <a:rPr lang="en-US" sz="1300" dirty="0">
                <a:sym typeface="Helvetica Light"/>
              </a:rPr>
              <a:t>Critical to Kubernetes as it relies on querying the cluster for resources that have certain labels</a:t>
            </a:r>
          </a:p>
          <a:p>
            <a:r>
              <a:rPr lang="en-US" sz="1300" b="1" dirty="0"/>
              <a:t>Selector</a:t>
            </a:r>
          </a:p>
          <a:p>
            <a:pPr lvl="1"/>
            <a:r>
              <a:rPr lang="en-US" sz="1300" dirty="0"/>
              <a:t>An expression that matches labels to identify related resources</a:t>
            </a:r>
          </a:p>
          <a:p>
            <a:endParaRPr lang="en-US" sz="1300" dirty="0">
              <a:sym typeface="Helvetica Light"/>
            </a:endParaRPr>
          </a:p>
          <a:p>
            <a:r>
              <a:rPr lang="en-US" sz="1300" b="1" dirty="0" err="1"/>
              <a:t>ConfigMap</a:t>
            </a:r>
            <a:endParaRPr lang="en-US" sz="1300" b="1" dirty="0"/>
          </a:p>
          <a:p>
            <a:pPr lvl="1"/>
            <a:r>
              <a:rPr lang="en-US" sz="1300" dirty="0"/>
              <a:t>Configuration values to be used by containers in a pod</a:t>
            </a:r>
          </a:p>
          <a:p>
            <a:pPr lvl="1"/>
            <a:r>
              <a:rPr lang="en-US" sz="1300" dirty="0"/>
              <a:t>Stores configuration outside of the container image, making containers more reusable</a:t>
            </a:r>
          </a:p>
          <a:p>
            <a:endParaRPr lang="en-US" sz="1300" dirty="0">
              <a:sym typeface="Helvetica Light"/>
            </a:endParaRPr>
          </a:p>
          <a:p>
            <a:r>
              <a:rPr lang="en-US" sz="1300" b="1" dirty="0">
                <a:sym typeface="Helvetica Light"/>
              </a:rPr>
              <a:t>Secret</a:t>
            </a:r>
          </a:p>
          <a:p>
            <a:pPr lvl="1"/>
            <a:r>
              <a:rPr lang="en-US" sz="1300" dirty="0">
                <a:sym typeface="Helvetica Light"/>
              </a:rPr>
              <a:t>Sensitive info that containers need to read or consume</a:t>
            </a:r>
          </a:p>
          <a:p>
            <a:pPr lvl="1"/>
            <a:r>
              <a:rPr lang="en-US" sz="1300" dirty="0">
                <a:sym typeface="Helvetica Light"/>
              </a:rPr>
              <a:t>Encrypted in special volumes mounted automatically </a:t>
            </a:r>
          </a:p>
          <a:p>
            <a:endParaRPr lang="en-US" sz="1300" dirty="0"/>
          </a:p>
        </p:txBody>
      </p:sp>
      <p:pic>
        <p:nvPicPr>
          <p:cNvPr id="6" name="image49.png" descr="ttps://avatars3.githubusercontent.com/u/13629408?v=3&amp;s=400"/>
          <p:cNvPicPr>
            <a:picLocks noChangeAspect="1"/>
          </p:cNvPicPr>
          <p:nvPr/>
        </p:nvPicPr>
        <p:blipFill>
          <a:blip r:embed="rId2">
            <a:extLst/>
          </a:blip>
          <a:stretch>
            <a:fillRect/>
          </a:stretch>
        </p:blipFill>
        <p:spPr>
          <a:xfrm>
            <a:off x="8154215" y="0"/>
            <a:ext cx="964658" cy="964406"/>
          </a:xfrm>
          <a:prstGeom prst="rect">
            <a:avLst/>
          </a:prstGeom>
          <a:ln w="12700">
            <a:miter lim="400000"/>
          </a:ln>
        </p:spPr>
      </p:pic>
    </p:spTree>
    <p:extLst>
      <p:ext uri="{BB962C8B-B14F-4D97-AF65-F5344CB8AC3E}">
        <p14:creationId xmlns:p14="http://schemas.microsoft.com/office/powerpoint/2010/main" val="10524074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1" name="Title 770"/>
          <p:cNvSpPr>
            <a:spLocks noGrp="1"/>
          </p:cNvSpPr>
          <p:nvPr>
            <p:ph type="title"/>
          </p:nvPr>
        </p:nvSpPr>
        <p:spPr>
          <a:xfrm>
            <a:off x="228600" y="201169"/>
            <a:ext cx="7433164" cy="507492"/>
          </a:xfrm>
        </p:spPr>
        <p:txBody>
          <a:bodyPr/>
          <a:lstStyle/>
          <a:p>
            <a:r>
              <a:rPr lang="en-US" dirty="0"/>
              <a:t>Kubernetes </a:t>
            </a:r>
            <a:r>
              <a:rPr lang="en-US" dirty="0" smtClean="0"/>
              <a:t>management architecture</a:t>
            </a:r>
            <a:endParaRPr lang="en-US" dirty="0"/>
          </a:p>
        </p:txBody>
      </p:sp>
      <p:sp>
        <p:nvSpPr>
          <p:cNvPr id="3" name="Slide Number Placeholder 2"/>
          <p:cNvSpPr>
            <a:spLocks noGrp="1"/>
          </p:cNvSpPr>
          <p:nvPr>
            <p:ph type="sldNum" sz="quarter" idx="10"/>
          </p:nvPr>
        </p:nvSpPr>
        <p:spPr/>
        <p:txBody>
          <a:bodyPr/>
          <a:lstStyle/>
          <a:p>
            <a:pPr>
              <a:defRPr/>
            </a:pPr>
            <a:fld id="{9FD8E78C-0F93-4A43-ACD8-0787B77EB95B}" type="slidenum">
              <a:rPr lang="en-US" smtClean="0"/>
              <a:pPr>
                <a:defRPr/>
              </a:pPr>
              <a:t>23</a:t>
            </a:fld>
            <a:endParaRPr lang="en-US" dirty="0"/>
          </a:p>
        </p:txBody>
      </p:sp>
      <p:sp>
        <p:nvSpPr>
          <p:cNvPr id="10" name="Rectangle 9"/>
          <p:cNvSpPr/>
          <p:nvPr/>
        </p:nvSpPr>
        <p:spPr>
          <a:xfrm>
            <a:off x="2541125" y="1232409"/>
            <a:ext cx="1363288" cy="2744910"/>
          </a:xfrm>
          <a:prstGeom prst="rect">
            <a:avLst/>
          </a:prstGeom>
          <a:solidFill>
            <a:schemeClr val="bg1">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r>
              <a:rPr lang="en-US" dirty="0" smtClean="0">
                <a:solidFill>
                  <a:srgbClr val="FFFFFF"/>
                </a:solidFill>
              </a:rPr>
              <a:t>Master Node</a:t>
            </a:r>
            <a:endParaRPr lang="en-US" dirty="0">
              <a:solidFill>
                <a:srgbClr val="FFFFFF"/>
              </a:solidFill>
            </a:endParaRPr>
          </a:p>
        </p:txBody>
      </p:sp>
      <p:cxnSp>
        <p:nvCxnSpPr>
          <p:cNvPr id="11" name="Straight Arrow Connector 10"/>
          <p:cNvCxnSpPr>
            <a:stCxn id="6" idx="6"/>
            <a:endCxn id="10" idx="1"/>
          </p:cNvCxnSpPr>
          <p:nvPr/>
        </p:nvCxnSpPr>
        <p:spPr>
          <a:xfrm flipV="1">
            <a:off x="2125492" y="2604865"/>
            <a:ext cx="415633" cy="1"/>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1177843" y="2151940"/>
            <a:ext cx="947650" cy="905851"/>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r>
              <a:rPr lang="en-US">
                <a:solidFill>
                  <a:schemeClr val="tx1"/>
                </a:solidFill>
              </a:rPr>
              <a:t>API</a:t>
            </a:r>
          </a:p>
        </p:txBody>
      </p:sp>
      <p:sp>
        <p:nvSpPr>
          <p:cNvPr id="7" name="Oval 6"/>
          <p:cNvSpPr/>
          <p:nvPr/>
        </p:nvSpPr>
        <p:spPr>
          <a:xfrm>
            <a:off x="163692" y="1258805"/>
            <a:ext cx="947650" cy="905851"/>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r>
              <a:rPr lang="en-US" dirty="0">
                <a:solidFill>
                  <a:schemeClr val="tx1"/>
                </a:solidFill>
              </a:rPr>
              <a:t>UI</a:t>
            </a:r>
          </a:p>
        </p:txBody>
      </p:sp>
      <p:sp>
        <p:nvSpPr>
          <p:cNvPr id="9" name="Oval 8"/>
          <p:cNvSpPr/>
          <p:nvPr/>
        </p:nvSpPr>
        <p:spPr>
          <a:xfrm>
            <a:off x="187536" y="3045075"/>
            <a:ext cx="947650" cy="905851"/>
          </a:xfrm>
          <a:prstGeom prst="ellipse">
            <a:avLst/>
          </a:prstGeom>
          <a:solidFill>
            <a:schemeClr val="accent1">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r>
              <a:rPr lang="en-US" dirty="0">
                <a:solidFill>
                  <a:schemeClr val="tx1"/>
                </a:solidFill>
              </a:rPr>
              <a:t>CLI</a:t>
            </a:r>
          </a:p>
        </p:txBody>
      </p:sp>
      <p:cxnSp>
        <p:nvCxnSpPr>
          <p:cNvPr id="12" name="Straight Arrow Connector 11"/>
          <p:cNvCxnSpPr>
            <a:stCxn id="7" idx="5"/>
            <a:endCxn id="6" idx="1"/>
          </p:cNvCxnSpPr>
          <p:nvPr/>
        </p:nvCxnSpPr>
        <p:spPr>
          <a:xfrm>
            <a:off x="972562" y="2031996"/>
            <a:ext cx="344061" cy="252601"/>
          </a:xfrm>
          <a:prstGeom prst="straightConnector1">
            <a:avLst/>
          </a:prstGeom>
          <a:ln w="63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9" idx="7"/>
            <a:endCxn id="6" idx="3"/>
          </p:cNvCxnSpPr>
          <p:nvPr/>
        </p:nvCxnSpPr>
        <p:spPr>
          <a:xfrm flipV="1">
            <a:off x="996407" y="2925131"/>
            <a:ext cx="320217" cy="252601"/>
          </a:xfrm>
          <a:prstGeom prst="straightConnector1">
            <a:avLst/>
          </a:prstGeom>
          <a:ln w="63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5148310" y="1252917"/>
            <a:ext cx="1363288" cy="564079"/>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r>
              <a:rPr lang="en-US" sz="1400">
                <a:solidFill>
                  <a:srgbClr val="FFFFFF"/>
                </a:solidFill>
              </a:rPr>
              <a:t>Worker Node 1</a:t>
            </a:r>
            <a:endParaRPr lang="en-US" sz="1400" dirty="0">
              <a:solidFill>
                <a:srgbClr val="FFFFFF"/>
              </a:solidFill>
            </a:endParaRPr>
          </a:p>
        </p:txBody>
      </p:sp>
      <p:sp>
        <p:nvSpPr>
          <p:cNvPr id="15" name="Rectangle 14"/>
          <p:cNvSpPr/>
          <p:nvPr/>
        </p:nvSpPr>
        <p:spPr>
          <a:xfrm>
            <a:off x="5148310" y="1962700"/>
            <a:ext cx="1363288" cy="493155"/>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r>
              <a:rPr lang="en-US" sz="1400" dirty="0">
                <a:solidFill>
                  <a:srgbClr val="FFFFFF"/>
                </a:solidFill>
              </a:rPr>
              <a:t>Worker Node 2</a:t>
            </a:r>
          </a:p>
        </p:txBody>
      </p:sp>
      <p:sp>
        <p:nvSpPr>
          <p:cNvPr id="16" name="Rectangle 15"/>
          <p:cNvSpPr/>
          <p:nvPr/>
        </p:nvSpPr>
        <p:spPr>
          <a:xfrm>
            <a:off x="5148310" y="2636892"/>
            <a:ext cx="1363288" cy="537919"/>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r>
              <a:rPr lang="en-US" sz="1400" dirty="0">
                <a:solidFill>
                  <a:srgbClr val="FFFFFF"/>
                </a:solidFill>
              </a:rPr>
              <a:t>Worker Node 3</a:t>
            </a:r>
          </a:p>
        </p:txBody>
      </p:sp>
      <p:sp>
        <p:nvSpPr>
          <p:cNvPr id="17" name="Rectangle 16"/>
          <p:cNvSpPr/>
          <p:nvPr/>
        </p:nvSpPr>
        <p:spPr>
          <a:xfrm>
            <a:off x="5148310" y="3333252"/>
            <a:ext cx="1363288" cy="532568"/>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r>
              <a:rPr lang="en-US" sz="1400" dirty="0">
                <a:solidFill>
                  <a:srgbClr val="FFFFFF"/>
                </a:solidFill>
              </a:rPr>
              <a:t>Worker Node n</a:t>
            </a:r>
          </a:p>
        </p:txBody>
      </p:sp>
      <p:sp>
        <p:nvSpPr>
          <p:cNvPr id="18" name="Rectangle 17"/>
          <p:cNvSpPr/>
          <p:nvPr/>
        </p:nvSpPr>
        <p:spPr>
          <a:xfrm>
            <a:off x="7248901" y="1252917"/>
            <a:ext cx="1363288" cy="2744910"/>
          </a:xfrm>
          <a:prstGeom prst="rect">
            <a:avLst/>
          </a:prstGeom>
          <a:solidFill>
            <a:schemeClr val="accent4">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endParaRPr lang="en-US" dirty="0">
              <a:solidFill>
                <a:schemeClr val="tx1"/>
              </a:solidFill>
            </a:endParaRPr>
          </a:p>
        </p:txBody>
      </p:sp>
      <p:cxnSp>
        <p:nvCxnSpPr>
          <p:cNvPr id="19" name="Straight Arrow Connector 18"/>
          <p:cNvCxnSpPr>
            <a:endCxn id="30" idx="1"/>
          </p:cNvCxnSpPr>
          <p:nvPr/>
        </p:nvCxnSpPr>
        <p:spPr>
          <a:xfrm>
            <a:off x="3904414" y="1534956"/>
            <a:ext cx="1243897" cy="0"/>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15" idx="1"/>
          </p:cNvCxnSpPr>
          <p:nvPr/>
        </p:nvCxnSpPr>
        <p:spPr>
          <a:xfrm flipV="1">
            <a:off x="3923807" y="2209278"/>
            <a:ext cx="1224503" cy="18225"/>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endCxn id="16" idx="1"/>
          </p:cNvCxnSpPr>
          <p:nvPr/>
        </p:nvCxnSpPr>
        <p:spPr>
          <a:xfrm>
            <a:off x="3918266" y="2903429"/>
            <a:ext cx="1230044" cy="2423"/>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17" idx="1"/>
          </p:cNvCxnSpPr>
          <p:nvPr/>
        </p:nvCxnSpPr>
        <p:spPr>
          <a:xfrm>
            <a:off x="3912726" y="3587665"/>
            <a:ext cx="1235584" cy="11871"/>
          </a:xfrm>
          <a:prstGeom prst="straightConnector1">
            <a:avLst/>
          </a:prstGeom>
          <a:ln w="63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7464319" y="3696594"/>
            <a:ext cx="1080655" cy="319329"/>
          </a:xfrm>
          <a:prstGeom prst="rect">
            <a:avLst/>
          </a:prstGeom>
          <a:noFill/>
          <a:ln>
            <a:noFill/>
          </a:ln>
        </p:spPr>
        <p:txBody>
          <a:bodyPr wrap="square" lIns="68591" tIns="34296" rIns="68591" bIns="34296" rtlCol="0">
            <a:spAutoFit/>
          </a:bodyPr>
          <a:lstStyle/>
          <a:p>
            <a:pPr hangingPunct="1"/>
            <a:r>
              <a:rPr lang="en-US" sz="1600">
                <a:solidFill>
                  <a:srgbClr val="FFFFFF"/>
                </a:solidFill>
              </a:rPr>
              <a:t>Registry</a:t>
            </a:r>
            <a:endParaRPr lang="en-US" sz="1600" dirty="0">
              <a:solidFill>
                <a:srgbClr val="FFFFFF"/>
              </a:solidFill>
            </a:endParaRPr>
          </a:p>
        </p:txBody>
      </p:sp>
      <p:sp>
        <p:nvSpPr>
          <p:cNvPr id="24" name="Cube 23"/>
          <p:cNvSpPr/>
          <p:nvPr/>
        </p:nvSpPr>
        <p:spPr>
          <a:xfrm>
            <a:off x="7661764" y="1534957"/>
            <a:ext cx="537558" cy="427743"/>
          </a:xfrm>
          <a:prstGeom prst="cub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endParaRPr lang="en-US">
              <a:solidFill>
                <a:schemeClr val="tx1"/>
              </a:solidFill>
            </a:endParaRPr>
          </a:p>
        </p:txBody>
      </p:sp>
      <p:sp>
        <p:nvSpPr>
          <p:cNvPr id="25" name="Cube 24"/>
          <p:cNvSpPr/>
          <p:nvPr/>
        </p:nvSpPr>
        <p:spPr>
          <a:xfrm>
            <a:off x="7664534" y="2281175"/>
            <a:ext cx="537558" cy="427743"/>
          </a:xfrm>
          <a:prstGeom prst="cube">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endParaRPr lang="en-US">
              <a:solidFill>
                <a:schemeClr val="tx1"/>
              </a:solidFill>
            </a:endParaRPr>
          </a:p>
        </p:txBody>
      </p:sp>
      <p:sp>
        <p:nvSpPr>
          <p:cNvPr id="26" name="Cube 25"/>
          <p:cNvSpPr/>
          <p:nvPr/>
        </p:nvSpPr>
        <p:spPr>
          <a:xfrm>
            <a:off x="7661764" y="2990959"/>
            <a:ext cx="537558" cy="427743"/>
          </a:xfrm>
          <a:prstGeom prst="cub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8591" tIns="34296" rIns="68591" bIns="34296" rtlCol="0" anchor="ctr"/>
          <a:lstStyle/>
          <a:p>
            <a:pPr algn="ctr" hangingPunct="1"/>
            <a:endParaRPr lang="en-US">
              <a:solidFill>
                <a:schemeClr val="tx1"/>
              </a:solidFill>
            </a:endParaRPr>
          </a:p>
        </p:txBody>
      </p:sp>
      <p:cxnSp>
        <p:nvCxnSpPr>
          <p:cNvPr id="27" name="Straight Connector 26"/>
          <p:cNvCxnSpPr>
            <a:stCxn id="30" idx="3"/>
          </p:cNvCxnSpPr>
          <p:nvPr/>
        </p:nvCxnSpPr>
        <p:spPr>
          <a:xfrm>
            <a:off x="6511596" y="1534956"/>
            <a:ext cx="737304" cy="1090416"/>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5" idx="3"/>
            <a:endCxn id="18" idx="1"/>
          </p:cNvCxnSpPr>
          <p:nvPr/>
        </p:nvCxnSpPr>
        <p:spPr>
          <a:xfrm>
            <a:off x="6511597" y="2209278"/>
            <a:ext cx="737304" cy="416095"/>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6" idx="3"/>
            <a:endCxn id="18" idx="1"/>
          </p:cNvCxnSpPr>
          <p:nvPr/>
        </p:nvCxnSpPr>
        <p:spPr>
          <a:xfrm flipV="1">
            <a:off x="6511597" y="2625372"/>
            <a:ext cx="737304" cy="280479"/>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V="1">
            <a:off x="6511596" y="2625372"/>
            <a:ext cx="737304" cy="974164"/>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2474623" y="3980399"/>
            <a:ext cx="2693081" cy="869481"/>
          </a:xfrm>
          <a:prstGeom prst="rect">
            <a:avLst/>
          </a:prstGeom>
          <a:noFill/>
          <a:ln>
            <a:noFill/>
          </a:ln>
        </p:spPr>
        <p:txBody>
          <a:bodyPr wrap="square" lIns="68591" tIns="34296" rIns="68591" bIns="34296" rtlCol="0">
            <a:spAutoFit/>
          </a:bodyPr>
          <a:lstStyle/>
          <a:p>
            <a:pPr marL="285733" indent="-285733">
              <a:buFont typeface="Arial" charset="0"/>
              <a:buChar char="•"/>
            </a:pPr>
            <a:r>
              <a:rPr lang="en-US" sz="1300" dirty="0" err="1"/>
              <a:t>Etcd</a:t>
            </a:r>
            <a:endParaRPr lang="en-US" sz="1300" dirty="0"/>
          </a:p>
          <a:p>
            <a:pPr marL="285733" indent="-285733">
              <a:buFont typeface="Arial" charset="0"/>
              <a:buChar char="•"/>
            </a:pPr>
            <a:r>
              <a:rPr lang="en-US" sz="1300" dirty="0"/>
              <a:t>API Server</a:t>
            </a:r>
          </a:p>
          <a:p>
            <a:pPr marL="285733" indent="-285733">
              <a:buFont typeface="Arial" charset="0"/>
              <a:buChar char="•"/>
            </a:pPr>
            <a:r>
              <a:rPr lang="en-US" sz="1300" dirty="0"/>
              <a:t>Controller Manager Server</a:t>
            </a:r>
          </a:p>
          <a:p>
            <a:pPr marL="285733" indent="-285733">
              <a:buFont typeface="Arial" charset="0"/>
              <a:buChar char="•"/>
            </a:pPr>
            <a:r>
              <a:rPr lang="en-US" sz="1300" dirty="0"/>
              <a:t>Scheduler</a:t>
            </a:r>
          </a:p>
        </p:txBody>
      </p:sp>
      <p:pic>
        <p:nvPicPr>
          <p:cNvPr id="33" name="image49.png" descr="ttps://avatars3.githubusercontent.com/u/13629408?v=3&amp;s=400"/>
          <p:cNvPicPr>
            <a:picLocks noChangeAspect="1"/>
          </p:cNvPicPr>
          <p:nvPr/>
        </p:nvPicPr>
        <p:blipFill>
          <a:blip r:embed="rId2">
            <a:extLst/>
          </a:blip>
          <a:stretch>
            <a:fillRect/>
          </a:stretch>
        </p:blipFill>
        <p:spPr>
          <a:xfrm>
            <a:off x="8154215" y="0"/>
            <a:ext cx="964658" cy="964406"/>
          </a:xfrm>
          <a:prstGeom prst="rect">
            <a:avLst/>
          </a:prstGeom>
          <a:ln w="12700">
            <a:miter lim="400000"/>
          </a:ln>
        </p:spPr>
      </p:pic>
    </p:spTree>
    <p:extLst>
      <p:ext uri="{BB962C8B-B14F-4D97-AF65-F5344CB8AC3E}">
        <p14:creationId xmlns:p14="http://schemas.microsoft.com/office/powerpoint/2010/main" val="26315347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err="1"/>
              <a:t>Kubectl</a:t>
            </a:r>
            <a:r>
              <a:rPr lang="en-US" sz="2800" dirty="0"/>
              <a:t> Commands</a:t>
            </a:r>
          </a:p>
        </p:txBody>
      </p:sp>
      <p:sp>
        <p:nvSpPr>
          <p:cNvPr id="6" name="Slide Number Placeholder 5"/>
          <p:cNvSpPr>
            <a:spLocks noGrp="1"/>
          </p:cNvSpPr>
          <p:nvPr>
            <p:ph type="sldNum" sz="quarter" idx="10"/>
          </p:nvPr>
        </p:nvSpPr>
        <p:spPr/>
        <p:txBody>
          <a:bodyPr/>
          <a:lstStyle/>
          <a:p>
            <a:pPr>
              <a:defRPr/>
            </a:pPr>
            <a:fld id="{F6195F61-18A5-496F-99BC-14D9FC7ECCF8}" type="slidenum">
              <a:rPr lang="en-US" smtClean="0"/>
              <a:pPr>
                <a:defRPr/>
              </a:pPr>
              <a:t>24</a:t>
            </a:fld>
            <a:endParaRPr lang="en-US" dirty="0"/>
          </a:p>
        </p:txBody>
      </p:sp>
      <p:sp>
        <p:nvSpPr>
          <p:cNvPr id="3" name="Content Placeholder 2"/>
          <p:cNvSpPr>
            <a:spLocks noGrp="1"/>
          </p:cNvSpPr>
          <p:nvPr>
            <p:ph sz="quarter" idx="11"/>
          </p:nvPr>
        </p:nvSpPr>
        <p:spPr>
          <a:xfrm>
            <a:off x="293092" y="1124097"/>
            <a:ext cx="4372737" cy="3810051"/>
          </a:xfrm>
        </p:spPr>
        <p:txBody>
          <a:bodyPr/>
          <a:lstStyle/>
          <a:p>
            <a:pPr>
              <a:spcBef>
                <a:spcPts val="0"/>
              </a:spcBef>
            </a:pPr>
            <a:r>
              <a:rPr lang="en-US" sz="1500" dirty="0"/>
              <a:t>Get the state of your cluster</a:t>
            </a:r>
          </a:p>
          <a:p>
            <a:pPr marL="281019">
              <a:spcBef>
                <a:spcPts val="0"/>
              </a:spcBef>
            </a:pPr>
            <a:r>
              <a:rPr lang="en-US" sz="1500" dirty="0">
                <a:latin typeface="Courier" charset="0"/>
                <a:ea typeface="Courier" charset="0"/>
                <a:cs typeface="Courier" charset="0"/>
              </a:rPr>
              <a:t>$ </a:t>
            </a:r>
            <a:r>
              <a:rPr lang="en-US" sz="1500" dirty="0" err="1">
                <a:latin typeface="Courier" charset="0"/>
                <a:ea typeface="Courier" charset="0"/>
                <a:cs typeface="Courier" charset="0"/>
              </a:rPr>
              <a:t>kubectl</a:t>
            </a:r>
            <a:r>
              <a:rPr lang="en-US" sz="1500" dirty="0">
                <a:latin typeface="Courier" charset="0"/>
                <a:ea typeface="Courier" charset="0"/>
                <a:cs typeface="Courier" charset="0"/>
              </a:rPr>
              <a:t> cluster-info </a:t>
            </a:r>
          </a:p>
          <a:p>
            <a:pPr marL="623874" lvl="2" indent="0">
              <a:spcBef>
                <a:spcPts val="0"/>
              </a:spcBef>
              <a:buNone/>
            </a:pPr>
            <a:endParaRPr lang="en-US" sz="1500" dirty="0"/>
          </a:p>
          <a:p>
            <a:pPr>
              <a:spcBef>
                <a:spcPts val="0"/>
              </a:spcBef>
            </a:pPr>
            <a:r>
              <a:rPr lang="en-US" sz="1500" dirty="0"/>
              <a:t>Get all the nodes of your cluster</a:t>
            </a:r>
          </a:p>
          <a:p>
            <a:pPr marL="281019">
              <a:spcBef>
                <a:spcPts val="0"/>
              </a:spcBef>
            </a:pPr>
            <a:r>
              <a:rPr lang="en-US" sz="1500" dirty="0">
                <a:latin typeface="Courier" charset="0"/>
                <a:ea typeface="Courier" charset="0"/>
                <a:cs typeface="Courier" charset="0"/>
              </a:rPr>
              <a:t>$ </a:t>
            </a:r>
            <a:r>
              <a:rPr lang="en-US" sz="1500" dirty="0" err="1">
                <a:latin typeface="Courier" charset="0"/>
                <a:ea typeface="Courier" charset="0"/>
                <a:cs typeface="Courier" charset="0"/>
              </a:rPr>
              <a:t>kubectl</a:t>
            </a:r>
            <a:r>
              <a:rPr lang="en-US" sz="1500" dirty="0">
                <a:latin typeface="Courier" charset="0"/>
                <a:ea typeface="Courier" charset="0"/>
                <a:cs typeface="Courier" charset="0"/>
              </a:rPr>
              <a:t> get nodes -o wide</a:t>
            </a:r>
          </a:p>
          <a:p>
            <a:pPr marL="623874" lvl="2" indent="0">
              <a:spcBef>
                <a:spcPts val="0"/>
              </a:spcBef>
              <a:buNone/>
            </a:pPr>
            <a:endParaRPr lang="en-US" sz="1500" dirty="0"/>
          </a:p>
          <a:p>
            <a:pPr>
              <a:spcBef>
                <a:spcPts val="0"/>
              </a:spcBef>
            </a:pPr>
            <a:r>
              <a:rPr lang="en-US" sz="1500" dirty="0"/>
              <a:t>Get info about the pods of your cluster</a:t>
            </a:r>
          </a:p>
          <a:p>
            <a:pPr marL="281019">
              <a:spcBef>
                <a:spcPts val="0"/>
              </a:spcBef>
            </a:pPr>
            <a:r>
              <a:rPr lang="en-US" sz="1500" dirty="0">
                <a:latin typeface="Courier" charset="0"/>
                <a:ea typeface="Courier" charset="0"/>
                <a:cs typeface="Courier" charset="0"/>
              </a:rPr>
              <a:t>$ </a:t>
            </a:r>
            <a:r>
              <a:rPr lang="en-US" sz="1500" dirty="0" err="1">
                <a:latin typeface="Courier" charset="0"/>
                <a:ea typeface="Courier" charset="0"/>
                <a:cs typeface="Courier" charset="0"/>
              </a:rPr>
              <a:t>kubectl</a:t>
            </a:r>
            <a:r>
              <a:rPr lang="en-US" sz="1500" dirty="0">
                <a:latin typeface="Courier" charset="0"/>
                <a:ea typeface="Courier" charset="0"/>
                <a:cs typeface="Courier" charset="0"/>
              </a:rPr>
              <a:t> get pods -o wide</a:t>
            </a:r>
          </a:p>
          <a:p>
            <a:pPr marL="623874" lvl="2" indent="0">
              <a:spcBef>
                <a:spcPts val="0"/>
              </a:spcBef>
              <a:buNone/>
            </a:pPr>
            <a:endParaRPr lang="en-US" sz="1500" dirty="0"/>
          </a:p>
          <a:p>
            <a:pPr>
              <a:spcBef>
                <a:spcPts val="0"/>
              </a:spcBef>
            </a:pPr>
            <a:r>
              <a:rPr lang="en-US" sz="1500" dirty="0"/>
              <a:t>Get info about the replication controllers of your cluster</a:t>
            </a:r>
          </a:p>
          <a:p>
            <a:pPr marL="281019">
              <a:spcBef>
                <a:spcPts val="0"/>
              </a:spcBef>
            </a:pPr>
            <a:r>
              <a:rPr lang="en-US" sz="1500" dirty="0">
                <a:latin typeface="Courier" charset="0"/>
                <a:ea typeface="Courier" charset="0"/>
                <a:cs typeface="Courier" charset="0"/>
              </a:rPr>
              <a:t>$ </a:t>
            </a:r>
            <a:r>
              <a:rPr lang="en-US" sz="1500" dirty="0" err="1">
                <a:latin typeface="Courier" charset="0"/>
                <a:ea typeface="Courier" charset="0"/>
                <a:cs typeface="Courier" charset="0"/>
              </a:rPr>
              <a:t>kubectl</a:t>
            </a:r>
            <a:r>
              <a:rPr lang="en-US" sz="1500" dirty="0">
                <a:latin typeface="Courier" charset="0"/>
                <a:ea typeface="Courier" charset="0"/>
                <a:cs typeface="Courier" charset="0"/>
              </a:rPr>
              <a:t> get </a:t>
            </a:r>
            <a:r>
              <a:rPr lang="en-US" sz="1500" dirty="0" err="1">
                <a:latin typeface="Courier" charset="0"/>
                <a:ea typeface="Courier" charset="0"/>
                <a:cs typeface="Courier" charset="0"/>
              </a:rPr>
              <a:t>rc</a:t>
            </a:r>
            <a:r>
              <a:rPr lang="en-US" sz="1500" dirty="0">
                <a:latin typeface="Courier" charset="0"/>
                <a:ea typeface="Courier" charset="0"/>
                <a:cs typeface="Courier" charset="0"/>
              </a:rPr>
              <a:t> -o wide</a:t>
            </a:r>
          </a:p>
          <a:p>
            <a:pPr marL="623874" lvl="2" indent="0">
              <a:spcBef>
                <a:spcPts val="0"/>
              </a:spcBef>
              <a:buNone/>
            </a:pPr>
            <a:endParaRPr lang="en-US" sz="1500" dirty="0"/>
          </a:p>
          <a:p>
            <a:pPr>
              <a:spcBef>
                <a:spcPts val="0"/>
              </a:spcBef>
            </a:pPr>
            <a:r>
              <a:rPr lang="en-US" sz="1500" dirty="0"/>
              <a:t>Get info about the services of your cluster</a:t>
            </a:r>
          </a:p>
          <a:p>
            <a:pPr marL="281019">
              <a:spcBef>
                <a:spcPts val="0"/>
              </a:spcBef>
            </a:pPr>
            <a:r>
              <a:rPr lang="en-US" sz="1500" dirty="0">
                <a:latin typeface="Courier" charset="0"/>
                <a:ea typeface="Courier" charset="0"/>
                <a:cs typeface="Courier" charset="0"/>
              </a:rPr>
              <a:t>$ </a:t>
            </a:r>
            <a:r>
              <a:rPr lang="en-US" sz="1500" dirty="0" err="1">
                <a:latin typeface="Courier" charset="0"/>
                <a:ea typeface="Courier" charset="0"/>
                <a:cs typeface="Courier" charset="0"/>
              </a:rPr>
              <a:t>kubectl</a:t>
            </a:r>
            <a:r>
              <a:rPr lang="en-US" sz="1500" dirty="0">
                <a:latin typeface="Courier" charset="0"/>
                <a:ea typeface="Courier" charset="0"/>
                <a:cs typeface="Courier" charset="0"/>
              </a:rPr>
              <a:t> get services</a:t>
            </a:r>
          </a:p>
          <a:p>
            <a:endParaRPr lang="en-US" dirty="0"/>
          </a:p>
        </p:txBody>
      </p:sp>
      <p:sp>
        <p:nvSpPr>
          <p:cNvPr id="4" name="Content Placeholder 3"/>
          <p:cNvSpPr>
            <a:spLocks noGrp="1"/>
          </p:cNvSpPr>
          <p:nvPr>
            <p:ph sz="half" idx="4294967295"/>
          </p:nvPr>
        </p:nvSpPr>
        <p:spPr>
          <a:xfrm>
            <a:off x="4886524" y="1099867"/>
            <a:ext cx="4257476" cy="4025304"/>
          </a:xfrm>
        </p:spPr>
        <p:txBody>
          <a:bodyPr/>
          <a:lstStyle/>
          <a:p>
            <a:pPr>
              <a:spcBef>
                <a:spcPts val="0"/>
              </a:spcBef>
            </a:pPr>
            <a:r>
              <a:rPr lang="en-US" sz="1500" dirty="0"/>
              <a:t>Get full </a:t>
            </a:r>
            <a:r>
              <a:rPr lang="en-US" sz="1500" dirty="0" err="1"/>
              <a:t>config</a:t>
            </a:r>
            <a:r>
              <a:rPr lang="en-US" sz="1500" dirty="0"/>
              <a:t> info about a Service </a:t>
            </a:r>
          </a:p>
          <a:p>
            <a:pPr marL="281019">
              <a:spcBef>
                <a:spcPts val="0"/>
              </a:spcBef>
            </a:pPr>
            <a:r>
              <a:rPr lang="en-US" sz="1500" dirty="0">
                <a:latin typeface="Courier" charset="0"/>
                <a:ea typeface="Courier" charset="0"/>
                <a:cs typeface="Courier" charset="0"/>
              </a:rPr>
              <a:t>$ </a:t>
            </a:r>
            <a:r>
              <a:rPr lang="en-US" sz="1500" dirty="0" err="1">
                <a:latin typeface="Courier" charset="0"/>
                <a:ea typeface="Courier" charset="0"/>
                <a:cs typeface="Courier" charset="0"/>
              </a:rPr>
              <a:t>kubectl</a:t>
            </a:r>
            <a:r>
              <a:rPr lang="en-US" sz="1500" dirty="0">
                <a:latin typeface="Courier" charset="0"/>
                <a:ea typeface="Courier" charset="0"/>
                <a:cs typeface="Courier" charset="0"/>
              </a:rPr>
              <a:t> get service NAME_OF_SERVICE -o </a:t>
            </a:r>
            <a:r>
              <a:rPr lang="en-US" sz="1500" dirty="0" err="1">
                <a:latin typeface="Courier" charset="0"/>
                <a:ea typeface="Courier" charset="0"/>
                <a:cs typeface="Courier" charset="0"/>
              </a:rPr>
              <a:t>json</a:t>
            </a:r>
            <a:endParaRPr lang="en-US" sz="1500" dirty="0">
              <a:latin typeface="Courier" charset="0"/>
              <a:ea typeface="Courier" charset="0"/>
              <a:cs typeface="Courier" charset="0"/>
            </a:endParaRPr>
          </a:p>
          <a:p>
            <a:pPr marL="623874" lvl="2" indent="0">
              <a:spcBef>
                <a:spcPts val="0"/>
              </a:spcBef>
              <a:buNone/>
            </a:pPr>
            <a:endParaRPr lang="en-US" sz="1500" dirty="0"/>
          </a:p>
          <a:p>
            <a:pPr>
              <a:spcBef>
                <a:spcPts val="0"/>
              </a:spcBef>
            </a:pPr>
            <a:r>
              <a:rPr lang="en-US" sz="1500" dirty="0"/>
              <a:t>Get the IP of a Pod</a:t>
            </a:r>
          </a:p>
          <a:p>
            <a:pPr marL="281019">
              <a:spcBef>
                <a:spcPts val="0"/>
              </a:spcBef>
            </a:pPr>
            <a:r>
              <a:rPr lang="en-US" sz="1500" dirty="0">
                <a:latin typeface="Courier" charset="0"/>
                <a:ea typeface="Courier" charset="0"/>
                <a:cs typeface="Courier" charset="0"/>
              </a:rPr>
              <a:t>$ </a:t>
            </a:r>
            <a:r>
              <a:rPr lang="en-US" sz="1500" dirty="0" err="1">
                <a:latin typeface="Courier" charset="0"/>
                <a:ea typeface="Courier" charset="0"/>
                <a:cs typeface="Courier" charset="0"/>
              </a:rPr>
              <a:t>kubectl</a:t>
            </a:r>
            <a:r>
              <a:rPr lang="en-US" sz="1500" dirty="0">
                <a:latin typeface="Courier" charset="0"/>
                <a:ea typeface="Courier" charset="0"/>
                <a:cs typeface="Courier" charset="0"/>
              </a:rPr>
              <a:t> get pod NAME_OF_POD -template={{.</a:t>
            </a:r>
            <a:r>
              <a:rPr lang="en-US" sz="1500" dirty="0" err="1">
                <a:latin typeface="Courier" charset="0"/>
                <a:ea typeface="Courier" charset="0"/>
                <a:cs typeface="Courier" charset="0"/>
              </a:rPr>
              <a:t>status.podIP</a:t>
            </a:r>
            <a:r>
              <a:rPr lang="en-US" sz="1500" dirty="0">
                <a:latin typeface="Courier" charset="0"/>
                <a:ea typeface="Courier" charset="0"/>
                <a:cs typeface="Courier" charset="0"/>
              </a:rPr>
              <a:t>}}</a:t>
            </a:r>
          </a:p>
          <a:p>
            <a:pPr marL="623874" lvl="2" indent="0">
              <a:spcBef>
                <a:spcPts val="0"/>
              </a:spcBef>
              <a:buNone/>
            </a:pPr>
            <a:endParaRPr lang="en-US" sz="1500" dirty="0"/>
          </a:p>
          <a:p>
            <a:pPr>
              <a:spcBef>
                <a:spcPts val="0"/>
              </a:spcBef>
            </a:pPr>
            <a:r>
              <a:rPr lang="en-US" sz="1500" dirty="0"/>
              <a:t>Delete a Pod</a:t>
            </a:r>
          </a:p>
          <a:p>
            <a:pPr marL="281019">
              <a:spcBef>
                <a:spcPts val="0"/>
              </a:spcBef>
            </a:pPr>
            <a:r>
              <a:rPr lang="en-US" sz="1500" dirty="0">
                <a:latin typeface="Courier" charset="0"/>
                <a:ea typeface="Courier" charset="0"/>
                <a:cs typeface="Courier" charset="0"/>
              </a:rPr>
              <a:t>$ </a:t>
            </a:r>
            <a:r>
              <a:rPr lang="en-US" sz="1500" dirty="0" err="1">
                <a:latin typeface="Courier" charset="0"/>
                <a:ea typeface="Courier" charset="0"/>
                <a:cs typeface="Courier" charset="0"/>
              </a:rPr>
              <a:t>kubectl</a:t>
            </a:r>
            <a:r>
              <a:rPr lang="en-US" sz="1500" dirty="0">
                <a:latin typeface="Courier" charset="0"/>
                <a:ea typeface="Courier" charset="0"/>
                <a:cs typeface="Courier" charset="0"/>
              </a:rPr>
              <a:t> delete pod NAME</a:t>
            </a:r>
          </a:p>
          <a:p>
            <a:pPr marL="623874" lvl="2" indent="0">
              <a:spcBef>
                <a:spcPts val="0"/>
              </a:spcBef>
              <a:buNone/>
            </a:pPr>
            <a:endParaRPr lang="en-US" sz="1500" dirty="0"/>
          </a:p>
          <a:p>
            <a:pPr>
              <a:spcBef>
                <a:spcPts val="0"/>
              </a:spcBef>
            </a:pPr>
            <a:r>
              <a:rPr lang="en-US" sz="1500" dirty="0"/>
              <a:t>Delete a Service</a:t>
            </a:r>
          </a:p>
          <a:p>
            <a:pPr marL="281019">
              <a:spcBef>
                <a:spcPts val="0"/>
              </a:spcBef>
            </a:pPr>
            <a:r>
              <a:rPr lang="en-US" sz="1500" dirty="0">
                <a:latin typeface="Courier" charset="0"/>
                <a:ea typeface="Courier" charset="0"/>
                <a:cs typeface="Courier" charset="0"/>
              </a:rPr>
              <a:t>$ </a:t>
            </a:r>
            <a:r>
              <a:rPr lang="en-US" sz="1500" dirty="0" err="1">
                <a:latin typeface="Courier" charset="0"/>
                <a:ea typeface="Courier" charset="0"/>
                <a:cs typeface="Courier" charset="0"/>
              </a:rPr>
              <a:t>kubectl</a:t>
            </a:r>
            <a:r>
              <a:rPr lang="en-US" sz="1500" dirty="0">
                <a:latin typeface="Courier" charset="0"/>
                <a:ea typeface="Courier" charset="0"/>
                <a:cs typeface="Courier" charset="0"/>
              </a:rPr>
              <a:t> delete service NAME_OF_SERVICE</a:t>
            </a:r>
            <a:r>
              <a:rPr lang="en-US" sz="1500" dirty="0"/>
              <a:t> </a:t>
            </a:r>
          </a:p>
          <a:p>
            <a:endParaRPr lang="en-US" dirty="0"/>
          </a:p>
        </p:txBody>
      </p:sp>
      <p:pic>
        <p:nvPicPr>
          <p:cNvPr id="8" name="image49.png" descr="ttps://avatars3.githubusercontent.com/u/13629408?v=3&amp;s=400"/>
          <p:cNvPicPr>
            <a:picLocks noChangeAspect="1"/>
          </p:cNvPicPr>
          <p:nvPr/>
        </p:nvPicPr>
        <p:blipFill>
          <a:blip r:embed="rId2">
            <a:extLst/>
          </a:blip>
          <a:stretch>
            <a:fillRect/>
          </a:stretch>
        </p:blipFill>
        <p:spPr>
          <a:xfrm>
            <a:off x="8154215" y="0"/>
            <a:ext cx="964658" cy="964406"/>
          </a:xfrm>
          <a:prstGeom prst="rect">
            <a:avLst/>
          </a:prstGeom>
          <a:ln w="12700">
            <a:miter lim="400000"/>
          </a:ln>
        </p:spPr>
      </p:pic>
    </p:spTree>
    <p:extLst>
      <p:ext uri="{BB962C8B-B14F-4D97-AF65-F5344CB8AC3E}">
        <p14:creationId xmlns:p14="http://schemas.microsoft.com/office/powerpoint/2010/main" val="18402896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228600" y="201169"/>
            <a:ext cx="4114800" cy="537972"/>
          </a:xfrm>
        </p:spPr>
        <p:txBody>
          <a:bodyPr/>
          <a:lstStyle/>
          <a:p>
            <a:r>
              <a:rPr lang="en-US" dirty="0"/>
              <a:t>Resources</a:t>
            </a:r>
          </a:p>
        </p:txBody>
      </p:sp>
      <p:sp>
        <p:nvSpPr>
          <p:cNvPr id="4" name="Slide Number Placeholder 3"/>
          <p:cNvSpPr>
            <a:spLocks noGrp="1"/>
          </p:cNvSpPr>
          <p:nvPr>
            <p:ph type="sldNum" sz="quarter" idx="10"/>
          </p:nvPr>
        </p:nvSpPr>
        <p:spPr/>
        <p:txBody>
          <a:bodyPr/>
          <a:lstStyle/>
          <a:p>
            <a:fld id="{11A68DD8-55F1-4DDB-A894-47428CF80362}" type="slidenum">
              <a:rPr lang="en-US" smtClean="0"/>
              <a:pPr/>
              <a:t>25</a:t>
            </a:fld>
            <a:endParaRPr lang="en-US" dirty="0"/>
          </a:p>
        </p:txBody>
      </p:sp>
      <p:sp>
        <p:nvSpPr>
          <p:cNvPr id="11" name="Content Placeholder 10"/>
          <p:cNvSpPr>
            <a:spLocks noGrp="1"/>
          </p:cNvSpPr>
          <p:nvPr>
            <p:ph sz="quarter" idx="11"/>
          </p:nvPr>
        </p:nvSpPr>
        <p:spPr>
          <a:xfrm>
            <a:off x="293091" y="902317"/>
            <a:ext cx="8165110" cy="3243191"/>
          </a:xfrm>
        </p:spPr>
        <p:txBody>
          <a:bodyPr/>
          <a:lstStyle/>
          <a:p>
            <a:r>
              <a:rPr lang="en-US" sz="1800" dirty="0"/>
              <a:t>Kubernetes tutorial</a:t>
            </a:r>
          </a:p>
          <a:p>
            <a:pPr lvl="1"/>
            <a:r>
              <a:rPr lang="en-US" sz="1800" dirty="0">
                <a:hlinkClick r:id="rId2"/>
              </a:rPr>
              <a:t>https://kubernetes.io/docs/tutorials/kubernetes-basics/</a:t>
            </a:r>
            <a:endParaRPr lang="en-US" sz="1800" dirty="0"/>
          </a:p>
          <a:p>
            <a:r>
              <a:rPr lang="en-US" sz="1800" dirty="0"/>
              <a:t>Introduction to container orchestration</a:t>
            </a:r>
          </a:p>
          <a:p>
            <a:pPr lvl="1"/>
            <a:r>
              <a:rPr lang="en-US" sz="1800" dirty="0">
                <a:hlinkClick r:id="rId3"/>
              </a:rPr>
              <a:t>https://www.exoscale.ch/syslog/2016/07/26/container-orch/</a:t>
            </a:r>
            <a:endParaRPr lang="en-US" sz="1800" dirty="0"/>
          </a:p>
          <a:p>
            <a:r>
              <a:rPr lang="en-US" sz="1800" dirty="0"/>
              <a:t> TNS Research: The Present State of Container Orchestration</a:t>
            </a:r>
          </a:p>
          <a:p>
            <a:pPr lvl="1"/>
            <a:r>
              <a:rPr lang="en-US" sz="1800" dirty="0">
                <a:hlinkClick r:id="rId4"/>
              </a:rPr>
              <a:t>https://thenewstack.io/tns-research-present-state-container-orchestration/</a:t>
            </a:r>
            <a:endParaRPr lang="en-US" sz="1800" dirty="0"/>
          </a:p>
          <a:p>
            <a:r>
              <a:rPr lang="en-US" sz="1800" dirty="0"/>
              <a:t>Large-scale cluster management at Google with Borg</a:t>
            </a:r>
          </a:p>
          <a:p>
            <a:pPr lvl="1"/>
            <a:r>
              <a:rPr lang="en-US" sz="1800" dirty="0">
                <a:hlinkClick r:id="rId5"/>
              </a:rPr>
              <a:t>https://research.google.com/pubs/pub43438.html</a:t>
            </a:r>
            <a:endParaRPr lang="en-US" sz="1800" dirty="0"/>
          </a:p>
          <a:p>
            <a:endParaRPr lang="en-US" dirty="0"/>
          </a:p>
        </p:txBody>
      </p:sp>
    </p:spTree>
    <p:extLst>
      <p:ext uri="{BB962C8B-B14F-4D97-AF65-F5344CB8AC3E}">
        <p14:creationId xmlns:p14="http://schemas.microsoft.com/office/powerpoint/2010/main" val="41620997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p:cNvSpPr>
            <a:spLocks noGrp="1"/>
          </p:cNvSpPr>
          <p:nvPr>
            <p:ph type="title"/>
          </p:nvPr>
        </p:nvSpPr>
        <p:spPr>
          <a:xfrm>
            <a:off x="228600" y="201169"/>
            <a:ext cx="4114800" cy="499872"/>
          </a:xfrm>
        </p:spPr>
        <p:txBody>
          <a:bodyPr/>
          <a:lstStyle/>
          <a:p>
            <a:r>
              <a:rPr lang="en-US" dirty="0"/>
              <a:t>What is Kubernetes?</a:t>
            </a:r>
          </a:p>
        </p:txBody>
      </p:sp>
      <p:sp>
        <p:nvSpPr>
          <p:cNvPr id="3" name="Slide Number Placeholder 2"/>
          <p:cNvSpPr>
            <a:spLocks noGrp="1"/>
          </p:cNvSpPr>
          <p:nvPr>
            <p:ph type="sldNum" sz="quarter" idx="10"/>
          </p:nvPr>
        </p:nvSpPr>
        <p:spPr/>
        <p:txBody>
          <a:bodyPr/>
          <a:lstStyle/>
          <a:p>
            <a:fld id="{11A68DD8-55F1-4DDB-A894-47428CF80362}" type="slidenum">
              <a:rPr lang="en-US" smtClean="0"/>
              <a:pPr/>
              <a:t>3</a:t>
            </a:fld>
            <a:endParaRPr lang="en-US" dirty="0"/>
          </a:p>
        </p:txBody>
      </p:sp>
      <p:sp>
        <p:nvSpPr>
          <p:cNvPr id="976" name="Shape 976"/>
          <p:cNvSpPr>
            <a:spLocks noGrp="1"/>
          </p:cNvSpPr>
          <p:nvPr>
            <p:ph sz="quarter" idx="11"/>
          </p:nvPr>
        </p:nvSpPr>
        <p:spPr/>
        <p:txBody>
          <a:bodyPr/>
          <a:lstStyle/>
          <a:p>
            <a:r>
              <a:rPr lang="en-US" sz="1600" dirty="0"/>
              <a:t>Container orchestrator</a:t>
            </a:r>
          </a:p>
          <a:p>
            <a:pPr lvl="1"/>
            <a:r>
              <a:rPr lang="en-US" sz="1300" dirty="0"/>
              <a:t>Runs and manages containers</a:t>
            </a:r>
          </a:p>
          <a:p>
            <a:pPr lvl="1"/>
            <a:r>
              <a:rPr lang="en-US" sz="1300" dirty="0"/>
              <a:t>Unified API for deploying web applications, batch jobs, and databases</a:t>
            </a:r>
          </a:p>
          <a:p>
            <a:pPr lvl="1"/>
            <a:r>
              <a:rPr lang="en-US" sz="1300" dirty="0"/>
              <a:t>Maintains and tracks the global view of the cluster </a:t>
            </a:r>
          </a:p>
          <a:p>
            <a:pPr lvl="1"/>
            <a:r>
              <a:rPr lang="en-US" sz="1300" dirty="0"/>
              <a:t>Supports multiple cloud and bare-metal environments</a:t>
            </a:r>
          </a:p>
          <a:p>
            <a:r>
              <a:rPr lang="en-US" sz="1600" dirty="0"/>
              <a:t>Manage applications, not machines</a:t>
            </a:r>
          </a:p>
          <a:p>
            <a:pPr lvl="1"/>
            <a:r>
              <a:rPr lang="en-US" sz="1300" dirty="0"/>
              <a:t>Rolling updates, canary deploys, and blue-green deployments </a:t>
            </a:r>
          </a:p>
          <a:p>
            <a:r>
              <a:rPr lang="en-US" sz="1600" dirty="0"/>
              <a:t>Designed for extensibility</a:t>
            </a:r>
          </a:p>
          <a:p>
            <a:pPr lvl="1"/>
            <a:r>
              <a:rPr lang="en-US" sz="1300" dirty="0"/>
              <a:t>Rich ecosystem of plug-ins for scheduling, storage, </a:t>
            </a:r>
            <a:r>
              <a:rPr lang="en-US" sz="1300" dirty="0" smtClean="0"/>
              <a:t>and networking</a:t>
            </a:r>
            <a:endParaRPr lang="en-US" sz="1300" dirty="0"/>
          </a:p>
          <a:p>
            <a:r>
              <a:rPr lang="en-US" sz="1600" dirty="0"/>
              <a:t>Open source project managed by the Linux Foundation </a:t>
            </a:r>
          </a:p>
          <a:p>
            <a:pPr lvl="1"/>
            <a:r>
              <a:rPr lang="en-US" sz="1300" dirty="0"/>
              <a:t>Inspired and informed by Google's experiences and internal systems</a:t>
            </a:r>
          </a:p>
          <a:p>
            <a:pPr lvl="1"/>
            <a:r>
              <a:rPr lang="en-US" sz="1300" dirty="0"/>
              <a:t>100% open source, written in Go</a:t>
            </a:r>
          </a:p>
          <a:p>
            <a:endParaRPr lang="en-US" dirty="0"/>
          </a:p>
        </p:txBody>
      </p:sp>
      <p:pic>
        <p:nvPicPr>
          <p:cNvPr id="6" name="image49.png" descr="ttps://avatars3.githubusercontent.com/u/13629408?v=3&amp;s=400"/>
          <p:cNvPicPr>
            <a:picLocks noChangeAspect="1"/>
          </p:cNvPicPr>
          <p:nvPr/>
        </p:nvPicPr>
        <p:blipFill>
          <a:blip r:embed="rId3">
            <a:extLst/>
          </a:blip>
          <a:stretch>
            <a:fillRect/>
          </a:stretch>
        </p:blipFill>
        <p:spPr>
          <a:xfrm>
            <a:off x="8154215" y="0"/>
            <a:ext cx="964658" cy="964406"/>
          </a:xfrm>
          <a:prstGeom prst="rect">
            <a:avLst/>
          </a:prstGeom>
          <a:ln w="12700">
            <a:miter lim="400000"/>
          </a:ln>
        </p:spPr>
      </p:pic>
    </p:spTree>
    <p:extLst>
      <p:ext uri="{BB962C8B-B14F-4D97-AF65-F5344CB8AC3E}">
        <p14:creationId xmlns:p14="http://schemas.microsoft.com/office/powerpoint/2010/main" val="30183648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Kubernetes strengths</a:t>
            </a:r>
            <a:endParaRPr lang="en-US" dirty="0"/>
          </a:p>
        </p:txBody>
      </p:sp>
      <p:sp>
        <p:nvSpPr>
          <p:cNvPr id="9" name="Content Placeholder 8"/>
          <p:cNvSpPr>
            <a:spLocks noGrp="1"/>
          </p:cNvSpPr>
          <p:nvPr>
            <p:ph idx="1"/>
          </p:nvPr>
        </p:nvSpPr>
        <p:spPr>
          <a:xfrm>
            <a:off x="350520" y="879475"/>
            <a:ext cx="8468904" cy="4084165"/>
          </a:xfrm>
        </p:spPr>
        <p:txBody>
          <a:bodyPr>
            <a:normAutofit fontScale="92500"/>
          </a:bodyPr>
          <a:lstStyle/>
          <a:p>
            <a:pPr marL="0" indent="0" eaLnBrk="0" fontAlgn="base">
              <a:spcBef>
                <a:spcPts val="750"/>
              </a:spcBef>
              <a:buNone/>
            </a:pPr>
            <a:r>
              <a:rPr lang="en-US" sz="1600" dirty="0" smtClean="0"/>
              <a:t>Clear </a:t>
            </a:r>
            <a:r>
              <a:rPr lang="en-US" sz="1600" dirty="0"/>
              <a:t>governance </a:t>
            </a:r>
            <a:r>
              <a:rPr lang="en-US" sz="1600" dirty="0" smtClean="0"/>
              <a:t>model </a:t>
            </a:r>
          </a:p>
          <a:p>
            <a:pPr lvl="1" eaLnBrk="0" fontAlgn="base">
              <a:spcBef>
                <a:spcPts val="750"/>
              </a:spcBef>
              <a:buFont typeface="Arial" pitchFamily="34" charset="0"/>
              <a:buChar char="‒"/>
            </a:pPr>
            <a:r>
              <a:rPr lang="en-US" dirty="0" smtClean="0"/>
              <a:t>Managed </a:t>
            </a:r>
            <a:r>
              <a:rPr lang="en-US" dirty="0"/>
              <a:t>by the Linux Foundation. </a:t>
            </a:r>
            <a:endParaRPr lang="en-US" dirty="0" smtClean="0"/>
          </a:p>
          <a:p>
            <a:pPr lvl="1" eaLnBrk="0" fontAlgn="base">
              <a:spcBef>
                <a:spcPts val="750"/>
              </a:spcBef>
              <a:buFont typeface="Arial" pitchFamily="34" charset="0"/>
              <a:buChar char="‒"/>
            </a:pPr>
            <a:r>
              <a:rPr lang="en-US" dirty="0" smtClean="0"/>
              <a:t>Google </a:t>
            </a:r>
            <a:r>
              <a:rPr lang="en-US" dirty="0"/>
              <a:t>is </a:t>
            </a:r>
            <a:r>
              <a:rPr lang="en-US" dirty="0" smtClean="0"/>
              <a:t>driving </a:t>
            </a:r>
            <a:r>
              <a:rPr lang="en-US" dirty="0"/>
              <a:t>the product features and roadmap, while allowing the rest of the ecosystem to participate. </a:t>
            </a:r>
            <a:endParaRPr lang="en-US" dirty="0" smtClean="0"/>
          </a:p>
          <a:p>
            <a:pPr marL="0" indent="0" eaLnBrk="0" fontAlgn="base">
              <a:spcBef>
                <a:spcPts val="750"/>
              </a:spcBef>
              <a:buNone/>
            </a:pPr>
            <a:r>
              <a:rPr lang="en-US" sz="1600" dirty="0" smtClean="0"/>
              <a:t>Growing </a:t>
            </a:r>
            <a:r>
              <a:rPr lang="en-US" sz="1600" dirty="0"/>
              <a:t>and vibrant </a:t>
            </a:r>
            <a:r>
              <a:rPr lang="en-US" sz="1600" dirty="0" smtClean="0"/>
              <a:t>ecosystem</a:t>
            </a:r>
          </a:p>
          <a:p>
            <a:pPr lvl="1" eaLnBrk="0" fontAlgn="base">
              <a:spcBef>
                <a:spcPts val="750"/>
              </a:spcBef>
              <a:buFont typeface="Arial" pitchFamily="34" charset="0"/>
              <a:buChar char="‒"/>
            </a:pPr>
            <a:r>
              <a:rPr lang="en-US" b="1" dirty="0" smtClean="0"/>
              <a:t> </a:t>
            </a:r>
            <a:r>
              <a:rPr lang="en-US" dirty="0" smtClean="0"/>
              <a:t>IBM</a:t>
            </a:r>
            <a:r>
              <a:rPr lang="en-US" dirty="0"/>
              <a:t>, Huawei, Intel, and Red Hat are some of the companies making prominent contributions to the project. </a:t>
            </a:r>
            <a:endParaRPr lang="en-US" dirty="0" smtClean="0"/>
          </a:p>
          <a:p>
            <a:pPr marL="0" indent="0" eaLnBrk="0" fontAlgn="base">
              <a:spcBef>
                <a:spcPts val="750"/>
              </a:spcBef>
              <a:buNone/>
            </a:pPr>
            <a:r>
              <a:rPr lang="en-US" sz="1600" dirty="0" smtClean="0"/>
              <a:t>Avoid dependency </a:t>
            </a:r>
            <a:r>
              <a:rPr lang="en-US" sz="1600" dirty="0"/>
              <a:t>and vendor </a:t>
            </a:r>
            <a:r>
              <a:rPr lang="en-US" sz="1600" dirty="0" smtClean="0"/>
              <a:t>lock-in</a:t>
            </a:r>
          </a:p>
          <a:p>
            <a:pPr lvl="1" eaLnBrk="0" fontAlgn="base">
              <a:spcBef>
                <a:spcPts val="750"/>
              </a:spcBef>
              <a:buFont typeface="Arial" pitchFamily="34" charset="0"/>
              <a:buChar char="‒"/>
            </a:pPr>
            <a:r>
              <a:rPr lang="en-US" dirty="0" smtClean="0"/>
              <a:t>Active </a:t>
            </a:r>
            <a:r>
              <a:rPr lang="en-US" dirty="0"/>
              <a:t>community participation and ecosystem support. </a:t>
            </a:r>
          </a:p>
          <a:p>
            <a:pPr marL="0" indent="0" eaLnBrk="0" fontAlgn="base">
              <a:spcBef>
                <a:spcPts val="750"/>
              </a:spcBef>
              <a:buNone/>
            </a:pPr>
            <a:r>
              <a:rPr lang="en-US" sz="1600" dirty="0" smtClean="0"/>
              <a:t>Support for a </a:t>
            </a:r>
            <a:r>
              <a:rPr lang="en-US" sz="1600" dirty="0"/>
              <a:t>wide range of deployment </a:t>
            </a:r>
            <a:r>
              <a:rPr lang="en-US" sz="1600" dirty="0" smtClean="0"/>
              <a:t>options</a:t>
            </a:r>
          </a:p>
          <a:p>
            <a:pPr lvl="1" eaLnBrk="0" fontAlgn="base">
              <a:spcBef>
                <a:spcPts val="750"/>
              </a:spcBef>
              <a:buFont typeface="Arial" pitchFamily="34" charset="0"/>
              <a:buChar char="‒"/>
            </a:pPr>
            <a:r>
              <a:rPr lang="en-US" dirty="0" smtClean="0"/>
              <a:t>Customers </a:t>
            </a:r>
            <a:r>
              <a:rPr lang="en-US" dirty="0"/>
              <a:t>can choose between bare metal, virtualization, private, public, and hybrid cloud </a:t>
            </a:r>
            <a:r>
              <a:rPr lang="en-US" dirty="0" smtClean="0"/>
              <a:t>deployments</a:t>
            </a:r>
          </a:p>
          <a:p>
            <a:pPr lvl="1" eaLnBrk="0" fontAlgn="base">
              <a:spcBef>
                <a:spcPts val="750"/>
              </a:spcBef>
              <a:buFont typeface="Arial" pitchFamily="34" charset="0"/>
              <a:buChar char="‒"/>
            </a:pPr>
            <a:r>
              <a:rPr lang="en-US" dirty="0" smtClean="0"/>
              <a:t>Wide </a:t>
            </a:r>
            <a:r>
              <a:rPr lang="en-US" dirty="0"/>
              <a:t>range of delivery models across on-premises and cloud-based services. </a:t>
            </a:r>
            <a:endParaRPr lang="en-US" dirty="0" smtClean="0"/>
          </a:p>
          <a:p>
            <a:pPr marL="0" indent="0" eaLnBrk="0" fontAlgn="base">
              <a:spcBef>
                <a:spcPts val="750"/>
              </a:spcBef>
              <a:buNone/>
            </a:pPr>
            <a:r>
              <a:rPr lang="en-US" sz="1600" dirty="0" smtClean="0"/>
              <a:t>Design is </a:t>
            </a:r>
            <a:r>
              <a:rPr lang="en-US" sz="1600" dirty="0"/>
              <a:t>more </a:t>
            </a:r>
            <a:r>
              <a:rPr lang="en-US" sz="1600" dirty="0" smtClean="0"/>
              <a:t>operations-centric</a:t>
            </a:r>
          </a:p>
          <a:p>
            <a:pPr lvl="1" eaLnBrk="0" fontAlgn="base">
              <a:spcBef>
                <a:spcPts val="750"/>
              </a:spcBef>
              <a:buFont typeface="Arial" pitchFamily="34" charset="0"/>
              <a:buChar char="‒"/>
            </a:pPr>
            <a:r>
              <a:rPr lang="en-US" dirty="0" smtClean="0"/>
              <a:t>First </a:t>
            </a:r>
            <a:r>
              <a:rPr lang="en-US" dirty="0"/>
              <a:t>choice of DevOps teams</a:t>
            </a:r>
            <a:r>
              <a:rPr lang="en-US" dirty="0" smtClean="0"/>
              <a:t>.</a:t>
            </a:r>
            <a:endParaRPr lang="en-US" dirty="0" smtClean="0">
              <a:solidFill>
                <a:schemeClr val="bg1">
                  <a:lumMod val="40000"/>
                  <a:lumOff val="60000"/>
                </a:schemeClr>
              </a:solidFill>
            </a:endParaRPr>
          </a:p>
          <a:p>
            <a:pPr eaLnBrk="0" fontAlgn="base">
              <a:spcBef>
                <a:spcPts val="750"/>
              </a:spcBef>
            </a:pPr>
            <a:endParaRPr lang="en-US" dirty="0"/>
          </a:p>
        </p:txBody>
      </p:sp>
      <p:sp>
        <p:nvSpPr>
          <p:cNvPr id="10" name="Slide Number Placeholder 9"/>
          <p:cNvSpPr>
            <a:spLocks noGrp="1"/>
          </p:cNvSpPr>
          <p:nvPr>
            <p:ph type="sldNum" sz="quarter" idx="10"/>
          </p:nvPr>
        </p:nvSpPr>
        <p:spPr/>
        <p:txBody>
          <a:bodyPr/>
          <a:lstStyle/>
          <a:p>
            <a:pPr>
              <a:defRPr/>
            </a:pPr>
            <a:fld id="{11A68DD8-55F1-4DDB-A894-47428CF80362}" type="slidenum">
              <a:rPr lang="en-US" smtClean="0"/>
              <a:pPr>
                <a:defRPr/>
              </a:pPr>
              <a:t>4</a:t>
            </a:fld>
            <a:endParaRPr lang="en-US" dirty="0"/>
          </a:p>
        </p:txBody>
      </p:sp>
      <p:pic>
        <p:nvPicPr>
          <p:cNvPr id="7" name="image49.png" descr="ttps://avatars3.githubusercontent.com/u/13629408?v=3&amp;s=400"/>
          <p:cNvPicPr>
            <a:picLocks noChangeAspect="1"/>
          </p:cNvPicPr>
          <p:nvPr/>
        </p:nvPicPr>
        <p:blipFill>
          <a:blip r:embed="rId3">
            <a:extLst/>
          </a:blip>
          <a:stretch>
            <a:fillRect/>
          </a:stretch>
        </p:blipFill>
        <p:spPr>
          <a:xfrm>
            <a:off x="8154215" y="0"/>
            <a:ext cx="964658" cy="964406"/>
          </a:xfrm>
          <a:prstGeom prst="rect">
            <a:avLst/>
          </a:prstGeom>
          <a:ln w="12700">
            <a:miter lim="400000"/>
          </a:ln>
        </p:spPr>
      </p:pic>
    </p:spTree>
    <p:extLst>
      <p:ext uri="{BB962C8B-B14F-4D97-AF65-F5344CB8AC3E}">
        <p14:creationId xmlns:p14="http://schemas.microsoft.com/office/powerpoint/2010/main" val="29069817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Rectangle 1"/>
          <p:cNvSpPr>
            <a:spLocks/>
          </p:cNvSpPr>
          <p:nvPr/>
        </p:nvSpPr>
        <p:spPr bwMode="auto">
          <a:xfrm>
            <a:off x="8564850" y="4892764"/>
            <a:ext cx="182342" cy="1926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26789" tIns="26789" rIns="26789" bIns="26789">
            <a:spAutoFit/>
          </a:bodyPr>
          <a:lstStyle>
            <a:lvl1pPr>
              <a:defRPr sz="5000">
                <a:solidFill>
                  <a:srgbClr val="FFFFFF"/>
                </a:solidFill>
                <a:latin typeface="Helvetica Light" charset="0"/>
                <a:ea typeface="Helvetica Light" charset="0"/>
                <a:cs typeface="Helvetica Light" charset="0"/>
                <a:sym typeface="Helvetica Light" charset="0"/>
              </a:defRPr>
            </a:lvl1pPr>
            <a:lvl2pPr marL="742950" indent="-285750">
              <a:defRPr sz="5000">
                <a:solidFill>
                  <a:srgbClr val="FFFFFF"/>
                </a:solidFill>
                <a:latin typeface="Helvetica Light" charset="0"/>
                <a:ea typeface="Helvetica Light" charset="0"/>
                <a:cs typeface="Helvetica Light" charset="0"/>
                <a:sym typeface="Helvetica Light" charset="0"/>
              </a:defRPr>
            </a:lvl2pPr>
            <a:lvl3pPr marL="1143000" indent="-228600">
              <a:defRPr sz="5000">
                <a:solidFill>
                  <a:srgbClr val="FFFFFF"/>
                </a:solidFill>
                <a:latin typeface="Helvetica Light" charset="0"/>
                <a:ea typeface="Helvetica Light" charset="0"/>
                <a:cs typeface="Helvetica Light" charset="0"/>
                <a:sym typeface="Helvetica Light" charset="0"/>
              </a:defRPr>
            </a:lvl3pPr>
            <a:lvl4pPr marL="1600200" indent="-228600">
              <a:defRPr sz="5000">
                <a:solidFill>
                  <a:srgbClr val="FFFFFF"/>
                </a:solidFill>
                <a:latin typeface="Helvetica Light" charset="0"/>
                <a:ea typeface="Helvetica Light" charset="0"/>
                <a:cs typeface="Helvetica Light" charset="0"/>
                <a:sym typeface="Helvetica Light" charset="0"/>
              </a:defRPr>
            </a:lvl4pPr>
            <a:lvl5pPr marL="2057400" indent="-228600">
              <a:defRPr sz="5000">
                <a:solidFill>
                  <a:srgbClr val="FFFFFF"/>
                </a:solidFill>
                <a:latin typeface="Helvetica Light" charset="0"/>
                <a:ea typeface="Helvetica Light" charset="0"/>
                <a:cs typeface="Helvetica Light" charset="0"/>
                <a:sym typeface="Helvetica Light" charset="0"/>
              </a:defRPr>
            </a:lvl5pPr>
            <a:lvl6pPr marL="2514600" indent="-228600" defTabSz="820738" eaLnBrk="0" fontAlgn="base" hangingPunct="0">
              <a:spcBef>
                <a:spcPct val="0"/>
              </a:spcBef>
              <a:spcAft>
                <a:spcPct val="0"/>
              </a:spcAft>
              <a:defRPr sz="5000">
                <a:solidFill>
                  <a:srgbClr val="FFFFFF"/>
                </a:solidFill>
                <a:latin typeface="Helvetica Light" charset="0"/>
                <a:ea typeface="Helvetica Light" charset="0"/>
                <a:cs typeface="Helvetica Light" charset="0"/>
                <a:sym typeface="Helvetica Light" charset="0"/>
              </a:defRPr>
            </a:lvl6pPr>
            <a:lvl7pPr marL="2971800" indent="-228600" defTabSz="820738" eaLnBrk="0" fontAlgn="base" hangingPunct="0">
              <a:spcBef>
                <a:spcPct val="0"/>
              </a:spcBef>
              <a:spcAft>
                <a:spcPct val="0"/>
              </a:spcAft>
              <a:defRPr sz="5000">
                <a:solidFill>
                  <a:srgbClr val="FFFFFF"/>
                </a:solidFill>
                <a:latin typeface="Helvetica Light" charset="0"/>
                <a:ea typeface="Helvetica Light" charset="0"/>
                <a:cs typeface="Helvetica Light" charset="0"/>
                <a:sym typeface="Helvetica Light" charset="0"/>
              </a:defRPr>
            </a:lvl7pPr>
            <a:lvl8pPr marL="3429000" indent="-228600" defTabSz="820738" eaLnBrk="0" fontAlgn="base" hangingPunct="0">
              <a:spcBef>
                <a:spcPct val="0"/>
              </a:spcBef>
              <a:spcAft>
                <a:spcPct val="0"/>
              </a:spcAft>
              <a:defRPr sz="5000">
                <a:solidFill>
                  <a:srgbClr val="FFFFFF"/>
                </a:solidFill>
                <a:latin typeface="Helvetica Light" charset="0"/>
                <a:ea typeface="Helvetica Light" charset="0"/>
                <a:cs typeface="Helvetica Light" charset="0"/>
                <a:sym typeface="Helvetica Light" charset="0"/>
              </a:defRPr>
            </a:lvl8pPr>
            <a:lvl9pPr marL="3886200" indent="-228600" defTabSz="820738" eaLnBrk="0" fontAlgn="base" hangingPunct="0">
              <a:spcBef>
                <a:spcPct val="0"/>
              </a:spcBef>
              <a:spcAft>
                <a:spcPct val="0"/>
              </a:spcAft>
              <a:defRPr sz="5000">
                <a:solidFill>
                  <a:srgbClr val="FFFFFF"/>
                </a:solidFill>
                <a:latin typeface="Helvetica Light" charset="0"/>
                <a:ea typeface="Helvetica Light" charset="0"/>
                <a:cs typeface="Helvetica Light" charset="0"/>
                <a:sym typeface="Helvetica Light" charset="0"/>
              </a:defRPr>
            </a:lvl9pPr>
          </a:lstStyle>
          <a:p>
            <a:pPr algn="ctr" defTabSz="307777" fontAlgn="base">
              <a:spcBef>
                <a:spcPct val="0"/>
              </a:spcBef>
              <a:spcAft>
                <a:spcPct val="0"/>
              </a:spcAft>
            </a:pPr>
            <a:fld id="{AD765F9D-9C1E-A649-8CE3-03436531233E}" type="slidenum">
              <a:rPr lang="en-US" altLang="en-US" sz="900" b="1">
                <a:solidFill>
                  <a:srgbClr val="0090CC"/>
                </a:solidFill>
                <a:latin typeface="Arial" charset="0"/>
                <a:ea typeface="Arial" charset="0"/>
                <a:cs typeface="Arial" charset="0"/>
                <a:sym typeface="Helvetica" charset="0"/>
              </a:rPr>
              <a:pPr algn="ctr" defTabSz="307777" fontAlgn="base">
                <a:spcBef>
                  <a:spcPct val="0"/>
                </a:spcBef>
                <a:spcAft>
                  <a:spcPct val="0"/>
                </a:spcAft>
              </a:pPr>
              <a:t>5</a:t>
            </a:fld>
            <a:endParaRPr lang="en-US" altLang="en-US" sz="900" b="1">
              <a:solidFill>
                <a:srgbClr val="0090CC"/>
              </a:solidFill>
              <a:latin typeface="Arial" charset="0"/>
              <a:ea typeface="Arial" charset="0"/>
              <a:cs typeface="Arial" charset="0"/>
              <a:sym typeface="Helvetica" charset="0"/>
            </a:endParaRPr>
          </a:p>
        </p:txBody>
      </p:sp>
      <p:sp>
        <p:nvSpPr>
          <p:cNvPr id="9218" name="Rectangle 2"/>
          <p:cNvSpPr>
            <a:spLocks/>
          </p:cNvSpPr>
          <p:nvPr/>
        </p:nvSpPr>
        <p:spPr bwMode="auto">
          <a:xfrm>
            <a:off x="496491" y="1460303"/>
            <a:ext cx="8100418" cy="196869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marL="857250" indent="-857250">
              <a:defRPr sz="5000">
                <a:solidFill>
                  <a:srgbClr val="FFFFFF"/>
                </a:solidFill>
                <a:latin typeface="Helvetica Light" charset="0"/>
                <a:ea typeface="Helvetica Light" charset="0"/>
                <a:cs typeface="Helvetica Light" charset="0"/>
                <a:sym typeface="Helvetica Light" charset="0"/>
              </a:defRPr>
            </a:lvl1pPr>
            <a:lvl2pPr>
              <a:defRPr sz="5000">
                <a:solidFill>
                  <a:srgbClr val="FFFFFF"/>
                </a:solidFill>
                <a:latin typeface="Helvetica Light" charset="0"/>
                <a:ea typeface="Helvetica Light" charset="0"/>
                <a:cs typeface="Helvetica Light" charset="0"/>
                <a:sym typeface="Helvetica Light" charset="0"/>
              </a:defRPr>
            </a:lvl2pPr>
            <a:lvl3pPr>
              <a:defRPr sz="5000">
                <a:solidFill>
                  <a:srgbClr val="FFFFFF"/>
                </a:solidFill>
                <a:latin typeface="Helvetica Light" charset="0"/>
                <a:ea typeface="Helvetica Light" charset="0"/>
                <a:cs typeface="Helvetica Light" charset="0"/>
                <a:sym typeface="Helvetica Light" charset="0"/>
              </a:defRPr>
            </a:lvl3pPr>
            <a:lvl4pPr>
              <a:defRPr sz="5000">
                <a:solidFill>
                  <a:srgbClr val="FFFFFF"/>
                </a:solidFill>
                <a:latin typeface="Helvetica Light" charset="0"/>
                <a:ea typeface="Helvetica Light" charset="0"/>
                <a:cs typeface="Helvetica Light" charset="0"/>
                <a:sym typeface="Helvetica Light" charset="0"/>
              </a:defRPr>
            </a:lvl4pPr>
            <a:lvl5pPr>
              <a:defRPr sz="5000">
                <a:solidFill>
                  <a:srgbClr val="FFFFFF"/>
                </a:solidFill>
                <a:latin typeface="Helvetica Light" charset="0"/>
                <a:ea typeface="Helvetica Light" charset="0"/>
                <a:cs typeface="Helvetica Light" charset="0"/>
                <a:sym typeface="Helvetica Light" charset="0"/>
              </a:defRPr>
            </a:lvl5pPr>
            <a:lvl6pPr indent="-914400" defTabSz="820738" eaLnBrk="0" fontAlgn="base" hangingPunct="0">
              <a:spcBef>
                <a:spcPct val="0"/>
              </a:spcBef>
              <a:spcAft>
                <a:spcPct val="0"/>
              </a:spcAft>
              <a:defRPr sz="5000">
                <a:solidFill>
                  <a:srgbClr val="FFFFFF"/>
                </a:solidFill>
                <a:latin typeface="Helvetica Light" charset="0"/>
                <a:ea typeface="Helvetica Light" charset="0"/>
                <a:cs typeface="Helvetica Light" charset="0"/>
                <a:sym typeface="Helvetica Light" charset="0"/>
              </a:defRPr>
            </a:lvl6pPr>
            <a:lvl7pPr indent="-914400" defTabSz="820738" eaLnBrk="0" fontAlgn="base" hangingPunct="0">
              <a:spcBef>
                <a:spcPct val="0"/>
              </a:spcBef>
              <a:spcAft>
                <a:spcPct val="0"/>
              </a:spcAft>
              <a:defRPr sz="5000">
                <a:solidFill>
                  <a:srgbClr val="FFFFFF"/>
                </a:solidFill>
                <a:latin typeface="Helvetica Light" charset="0"/>
                <a:ea typeface="Helvetica Light" charset="0"/>
                <a:cs typeface="Helvetica Light" charset="0"/>
                <a:sym typeface="Helvetica Light" charset="0"/>
              </a:defRPr>
            </a:lvl7pPr>
            <a:lvl8pPr indent="-914400" defTabSz="820738" eaLnBrk="0" fontAlgn="base" hangingPunct="0">
              <a:spcBef>
                <a:spcPct val="0"/>
              </a:spcBef>
              <a:spcAft>
                <a:spcPct val="0"/>
              </a:spcAft>
              <a:defRPr sz="5000">
                <a:solidFill>
                  <a:srgbClr val="FFFFFF"/>
                </a:solidFill>
                <a:latin typeface="Helvetica Light" charset="0"/>
                <a:ea typeface="Helvetica Light" charset="0"/>
                <a:cs typeface="Helvetica Light" charset="0"/>
                <a:sym typeface="Helvetica Light" charset="0"/>
              </a:defRPr>
            </a:lvl8pPr>
            <a:lvl9pPr indent="-914400" defTabSz="820738" eaLnBrk="0" fontAlgn="base" hangingPunct="0">
              <a:spcBef>
                <a:spcPct val="0"/>
              </a:spcBef>
              <a:spcAft>
                <a:spcPct val="0"/>
              </a:spcAft>
              <a:defRPr sz="5000">
                <a:solidFill>
                  <a:srgbClr val="FFFFFF"/>
                </a:solidFill>
                <a:latin typeface="Helvetica Light" charset="0"/>
                <a:ea typeface="Helvetica Light" charset="0"/>
                <a:cs typeface="Helvetica Light" charset="0"/>
                <a:sym typeface="Helvetica Light" charset="0"/>
              </a:defRPr>
            </a:lvl9pPr>
          </a:lstStyle>
          <a:p>
            <a:pPr defTabSz="307777" fontAlgn="base">
              <a:spcBef>
                <a:spcPct val="0"/>
              </a:spcBef>
              <a:spcAft>
                <a:spcPct val="0"/>
              </a:spcAft>
              <a:buFont typeface="Arial" charset="0"/>
              <a:buChar char="•"/>
            </a:pPr>
            <a:endParaRPr lang="en-US" altLang="en-US" sz="1500">
              <a:solidFill>
                <a:srgbClr val="00AFD9"/>
              </a:solidFill>
              <a:latin typeface="Arial" charset="0"/>
              <a:ea typeface="Arial" charset="0"/>
              <a:cs typeface="Arial" charset="0"/>
              <a:sym typeface="Helvetica Neue for IBM" charset="0"/>
            </a:endParaRPr>
          </a:p>
        </p:txBody>
      </p:sp>
      <p:sp>
        <p:nvSpPr>
          <p:cNvPr id="2" name="Title 1"/>
          <p:cNvSpPr>
            <a:spLocks noGrp="1"/>
          </p:cNvSpPr>
          <p:nvPr>
            <p:ph type="title"/>
          </p:nvPr>
        </p:nvSpPr>
        <p:spPr>
          <a:prstGeom prst="rect">
            <a:avLst/>
          </a:prstGeom>
        </p:spPr>
        <p:txBody>
          <a:bodyPr anchor="ctr"/>
          <a:lstStyle/>
          <a:p>
            <a:pPr lvl="0"/>
            <a:r>
              <a:rPr lang="en-US" sz="3750" b="1" dirty="0">
                <a:latin typeface="Arial" charset="0"/>
                <a:sym typeface="Helvetica Neue for IBM Light" charset="0"/>
              </a:rPr>
              <a:t>Kubernetes</a:t>
            </a:r>
            <a:br>
              <a:rPr lang="en-US" sz="3750" b="1" dirty="0">
                <a:latin typeface="Arial" charset="0"/>
                <a:sym typeface="Helvetica Neue for IBM Light" charset="0"/>
              </a:rPr>
            </a:br>
            <a:r>
              <a:rPr lang="en-US" sz="1500" i="1" dirty="0">
                <a:latin typeface="Arial" charset="0"/>
                <a:sym typeface="Helvetica Neue for IBM Light" charset="0"/>
              </a:rPr>
              <a:t>Concepts</a:t>
            </a:r>
          </a:p>
        </p:txBody>
      </p:sp>
    </p:spTree>
    <p:extLst>
      <p:ext uri="{BB962C8B-B14F-4D97-AF65-F5344CB8AC3E}">
        <p14:creationId xmlns:p14="http://schemas.microsoft.com/office/powerpoint/2010/main" val="82368313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Immutability</a:t>
            </a:r>
          </a:p>
        </p:txBody>
      </p:sp>
      <p:sp>
        <p:nvSpPr>
          <p:cNvPr id="3" name="TextBox 2"/>
          <p:cNvSpPr txBox="1"/>
          <p:nvPr/>
        </p:nvSpPr>
        <p:spPr>
          <a:xfrm>
            <a:off x="151806" y="784663"/>
            <a:ext cx="8772231" cy="2392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ctr">
            <a:spAutoFit/>
          </a:bodyPr>
          <a:lstStyle/>
          <a:p>
            <a:pPr algn="ctr" defTabSz="309563" hangingPunct="0">
              <a:lnSpc>
                <a:spcPct val="120000"/>
              </a:lnSpc>
            </a:pPr>
            <a:r>
              <a:rPr lang="en-US" sz="1087" dirty="0">
                <a:solidFill>
                  <a:schemeClr val="bg2"/>
                </a:solidFill>
              </a:rPr>
              <a:t>Build Once - Deploy Everywhere</a:t>
            </a:r>
            <a:endParaRPr lang="en-US" dirty="0">
              <a:solidFill>
                <a:schemeClr val="bg2"/>
              </a:solidFill>
              <a:sym typeface="HelvNeue Light for IBM"/>
            </a:endParaRPr>
          </a:p>
        </p:txBody>
      </p:sp>
      <p:pic>
        <p:nvPicPr>
          <p:cNvPr id="7" name="Picture 6"/>
          <p:cNvPicPr>
            <a:picLocks noChangeAspect="1"/>
          </p:cNvPicPr>
          <p:nvPr/>
        </p:nvPicPr>
        <p:blipFill>
          <a:blip r:embed="rId3"/>
          <a:stretch>
            <a:fillRect/>
          </a:stretch>
        </p:blipFill>
        <p:spPr>
          <a:xfrm>
            <a:off x="3050381" y="1421011"/>
            <a:ext cx="4920380" cy="3117057"/>
          </a:xfrm>
          <a:prstGeom prst="rect">
            <a:avLst/>
          </a:prstGeom>
        </p:spPr>
      </p:pic>
      <p:sp>
        <p:nvSpPr>
          <p:cNvPr id="4" name="Rectangle 3"/>
          <p:cNvSpPr/>
          <p:nvPr/>
        </p:nvSpPr>
        <p:spPr>
          <a:xfrm>
            <a:off x="357188" y="2879009"/>
            <a:ext cx="3089672" cy="536942"/>
          </a:xfrm>
          <a:prstGeom prst="rect">
            <a:avLst/>
          </a:prstGeom>
        </p:spPr>
        <p:txBody>
          <a:bodyPr wrap="square">
            <a:spAutoFit/>
          </a:bodyPr>
          <a:lstStyle/>
          <a:p>
            <a:pPr defTabSz="309563" hangingPunct="0">
              <a:lnSpc>
                <a:spcPct val="120000"/>
              </a:lnSpc>
            </a:pPr>
            <a:r>
              <a:rPr lang="en-US" sz="1250" dirty="0"/>
              <a:t>The same container image is built once and is moved between environments.  </a:t>
            </a:r>
            <a:endParaRPr lang="en-US" sz="1750" dirty="0">
              <a:sym typeface="HelvNeue Light for IBM"/>
            </a:endParaRPr>
          </a:p>
        </p:txBody>
      </p:sp>
    </p:spTree>
    <p:extLst>
      <p:ext uri="{BB962C8B-B14F-4D97-AF65-F5344CB8AC3E}">
        <p14:creationId xmlns:p14="http://schemas.microsoft.com/office/powerpoint/2010/main" val="3621682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Pods</a:t>
            </a:r>
          </a:p>
        </p:txBody>
      </p:sp>
      <p:sp>
        <p:nvSpPr>
          <p:cNvPr id="2" name="TextBox 1"/>
          <p:cNvSpPr txBox="1"/>
          <p:nvPr/>
        </p:nvSpPr>
        <p:spPr>
          <a:xfrm>
            <a:off x="241102" y="780572"/>
            <a:ext cx="8626078" cy="2392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t" anchorCtr="0">
            <a:spAutoFit/>
          </a:bodyPr>
          <a:lstStyle/>
          <a:p>
            <a:pPr algn="ctr" defTabSz="309563" hangingPunct="0">
              <a:lnSpc>
                <a:spcPct val="120000"/>
              </a:lnSpc>
            </a:pPr>
            <a:r>
              <a:rPr lang="en-US" sz="1087" dirty="0">
                <a:solidFill>
                  <a:schemeClr val="bg2"/>
                </a:solidFill>
              </a:rPr>
              <a:t>A single unit of work in Kubernetes, which may consist of one or more containers.  </a:t>
            </a:r>
          </a:p>
        </p:txBody>
      </p:sp>
      <p:pic>
        <p:nvPicPr>
          <p:cNvPr id="3" name="Picture 2"/>
          <p:cNvPicPr>
            <a:picLocks noChangeAspect="1"/>
          </p:cNvPicPr>
          <p:nvPr/>
        </p:nvPicPr>
        <p:blipFill>
          <a:blip r:embed="rId3"/>
          <a:stretch>
            <a:fillRect/>
          </a:stretch>
        </p:blipFill>
        <p:spPr>
          <a:xfrm>
            <a:off x="2973586" y="1900833"/>
            <a:ext cx="5708156" cy="2797969"/>
          </a:xfrm>
          <a:prstGeom prst="rect">
            <a:avLst/>
          </a:prstGeom>
        </p:spPr>
      </p:pic>
      <p:sp>
        <p:nvSpPr>
          <p:cNvPr id="5" name="Rectangle 4"/>
          <p:cNvSpPr/>
          <p:nvPr/>
        </p:nvSpPr>
        <p:spPr>
          <a:xfrm>
            <a:off x="357187" y="2295366"/>
            <a:ext cx="2035969" cy="1460272"/>
          </a:xfrm>
          <a:prstGeom prst="rect">
            <a:avLst/>
          </a:prstGeom>
        </p:spPr>
        <p:txBody>
          <a:bodyPr wrap="square">
            <a:spAutoFit/>
          </a:bodyPr>
          <a:lstStyle/>
          <a:p>
            <a:pPr defTabSz="309563" hangingPunct="0">
              <a:lnSpc>
                <a:spcPct val="120000"/>
              </a:lnSpc>
            </a:pPr>
            <a:r>
              <a:rPr lang="en-US" sz="1250" dirty="0"/>
              <a:t>All containers in a pod are co-located and co-scheduled, and share the kernel namespace (process, storage, network, etc.)</a:t>
            </a:r>
          </a:p>
        </p:txBody>
      </p:sp>
    </p:spTree>
    <p:extLst>
      <p:ext uri="{BB962C8B-B14F-4D97-AF65-F5344CB8AC3E}">
        <p14:creationId xmlns:p14="http://schemas.microsoft.com/office/powerpoint/2010/main" val="12491427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Pod Health Checking</a:t>
            </a:r>
          </a:p>
        </p:txBody>
      </p:sp>
      <p:sp>
        <p:nvSpPr>
          <p:cNvPr id="2" name="TextBox 1"/>
          <p:cNvSpPr txBox="1"/>
          <p:nvPr/>
        </p:nvSpPr>
        <p:spPr>
          <a:xfrm>
            <a:off x="205383" y="816301"/>
            <a:ext cx="8661798" cy="2392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19050" tIns="19050" rIns="19050" bIns="19050" numCol="1" spcCol="38100" rtlCol="0" anchor="t" anchorCtr="0">
            <a:spAutoFit/>
          </a:bodyPr>
          <a:lstStyle/>
          <a:p>
            <a:pPr algn="ctr" defTabSz="309563" hangingPunct="0">
              <a:lnSpc>
                <a:spcPct val="120000"/>
              </a:lnSpc>
            </a:pPr>
            <a:r>
              <a:rPr lang="en-US" sz="1087" dirty="0">
                <a:solidFill>
                  <a:schemeClr val="bg2"/>
                </a:solidFill>
              </a:rPr>
              <a:t>Pods are automatically kept alive by “process check” checking the basic status of the main process for the </a:t>
            </a:r>
            <a:r>
              <a:rPr lang="en-US" sz="1087">
                <a:solidFill>
                  <a:schemeClr val="bg2"/>
                </a:solidFill>
              </a:rPr>
              <a:t>application.</a:t>
            </a:r>
            <a:endParaRPr lang="en-US" sz="1087" dirty="0">
              <a:solidFill>
                <a:schemeClr val="bg2"/>
              </a:solidFill>
            </a:endParaRP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8139" y="1724589"/>
            <a:ext cx="4044541" cy="290923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321469" y="2697201"/>
            <a:ext cx="2928938" cy="998607"/>
          </a:xfrm>
          <a:prstGeom prst="rect">
            <a:avLst/>
          </a:prstGeom>
        </p:spPr>
        <p:txBody>
          <a:bodyPr wrap="square">
            <a:spAutoFit/>
          </a:bodyPr>
          <a:lstStyle/>
          <a:p>
            <a:pPr defTabSz="309563" hangingPunct="0">
              <a:lnSpc>
                <a:spcPct val="120000"/>
              </a:lnSpc>
            </a:pPr>
            <a:r>
              <a:rPr lang="en-US" sz="1250"/>
              <a:t>To go beyond this Kubernetes allows you to create a liveness probe to provide additional means for identifying health.</a:t>
            </a:r>
            <a:endParaRPr lang="en-US" sz="1250" dirty="0"/>
          </a:p>
        </p:txBody>
      </p:sp>
    </p:spTree>
    <p:extLst>
      <p:ext uri="{BB962C8B-B14F-4D97-AF65-F5344CB8AC3E}">
        <p14:creationId xmlns:p14="http://schemas.microsoft.com/office/powerpoint/2010/main" val="3146201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2750"/>
              <a:t>Private Image Repository</a:t>
            </a:r>
          </a:p>
        </p:txBody>
      </p:sp>
      <p:sp>
        <p:nvSpPr>
          <p:cNvPr id="8" name="Content Placeholder 2"/>
          <p:cNvSpPr txBox="1">
            <a:spLocks/>
          </p:cNvSpPr>
          <p:nvPr/>
        </p:nvSpPr>
        <p:spPr>
          <a:xfrm>
            <a:off x="293235" y="1197801"/>
            <a:ext cx="3552233" cy="3560467"/>
          </a:xfrm>
          <a:prstGeom prst="rect">
            <a:avLst/>
          </a:prstGeom>
        </p:spPr>
        <p:txBody>
          <a:bodyPr vert="horz" lIns="0" tIns="28485" rIns="56970" bIns="28485" rtlCol="0">
            <a:noAutofit/>
          </a:bodyPr>
          <a:lstStyle>
            <a:lvl1pPr marL="0" indent="0" algn="l" defTabSz="728758" rtl="0" eaLnBrk="1" latinLnBrk="0" hangingPunct="1">
              <a:spcBef>
                <a:spcPts val="960"/>
              </a:spcBef>
              <a:buClr>
                <a:schemeClr val="tx1"/>
              </a:buClr>
              <a:buFontTx/>
              <a:buNone/>
              <a:defRPr sz="3200" kern="1200">
                <a:solidFill>
                  <a:srgbClr val="595959"/>
                </a:solidFill>
                <a:latin typeface="+mn-lt"/>
                <a:ea typeface="+mn-ea"/>
                <a:cs typeface="+mn-cs"/>
              </a:defRPr>
            </a:lvl1pPr>
            <a:lvl2pPr marL="635237" indent="-253078" algn="l" defTabSz="728758" rtl="0" eaLnBrk="1" latinLnBrk="0" hangingPunct="1">
              <a:spcBef>
                <a:spcPts val="960"/>
              </a:spcBef>
              <a:buClr>
                <a:schemeClr val="accent5"/>
              </a:buClr>
              <a:buFont typeface="Arial"/>
              <a:buChar char="•"/>
              <a:defRPr sz="2880" kern="1200">
                <a:solidFill>
                  <a:srgbClr val="595959"/>
                </a:solidFill>
                <a:latin typeface="+mn-lt"/>
                <a:ea typeface="+mn-ea"/>
                <a:cs typeface="+mn-cs"/>
              </a:defRPr>
            </a:lvl2pPr>
            <a:lvl3pPr marL="946506" indent="-275939" algn="l" defTabSz="728758" rtl="0" eaLnBrk="1" latinLnBrk="0" hangingPunct="1">
              <a:spcBef>
                <a:spcPts val="960"/>
              </a:spcBef>
              <a:buClr>
                <a:schemeClr val="tx1"/>
              </a:buClr>
              <a:buFont typeface="Lucida Grande"/>
              <a:buChar char="–"/>
              <a:defRPr sz="2560" kern="1200">
                <a:solidFill>
                  <a:srgbClr val="595959"/>
                </a:solidFill>
                <a:latin typeface="+mn-lt"/>
                <a:ea typeface="+mn-ea"/>
                <a:cs typeface="+mn-cs"/>
              </a:defRPr>
            </a:lvl3pPr>
            <a:lvl4pPr marL="1424952" indent="-478333" algn="l" defTabSz="728758" rtl="0" eaLnBrk="1" latinLnBrk="0" hangingPunct="1">
              <a:spcBef>
                <a:spcPts val="960"/>
              </a:spcBef>
              <a:buClr>
                <a:schemeClr val="tx1"/>
              </a:buClr>
              <a:buFont typeface="Lucida Grande"/>
              <a:buChar char="–"/>
              <a:defRPr sz="2240" kern="1200">
                <a:solidFill>
                  <a:srgbClr val="595959"/>
                </a:solidFill>
                <a:latin typeface="+mn-lt"/>
                <a:ea typeface="+mn-ea"/>
                <a:cs typeface="+mn-cs"/>
              </a:defRPr>
            </a:lvl4pPr>
            <a:lvl5pPr marL="1713360" indent="-288525" algn="l" defTabSz="728758" rtl="0" eaLnBrk="1" latinLnBrk="0" hangingPunct="1">
              <a:spcBef>
                <a:spcPts val="960"/>
              </a:spcBef>
              <a:buClr>
                <a:schemeClr val="tx1"/>
              </a:buClr>
              <a:buFont typeface="Lucida Grande"/>
              <a:buChar char="–"/>
              <a:defRPr sz="2240" kern="1200">
                <a:solidFill>
                  <a:srgbClr val="595959"/>
                </a:solidFill>
                <a:latin typeface="+mn-lt"/>
                <a:ea typeface="+mn-ea"/>
                <a:cs typeface="+mn-cs"/>
              </a:defRPr>
            </a:lvl5pPr>
            <a:lvl6pPr marL="4008845" indent="-364378" algn="l" defTabSz="728758" rtl="0" eaLnBrk="1" latinLnBrk="0" hangingPunct="1">
              <a:spcBef>
                <a:spcPct val="20000"/>
              </a:spcBef>
              <a:buFont typeface="Arial"/>
              <a:buChar char="•"/>
              <a:defRPr sz="3200" kern="1200">
                <a:solidFill>
                  <a:schemeClr val="tx1"/>
                </a:solidFill>
                <a:latin typeface="+mn-lt"/>
                <a:ea typeface="+mn-ea"/>
                <a:cs typeface="+mn-cs"/>
              </a:defRPr>
            </a:lvl6pPr>
            <a:lvl7pPr marL="4737830" indent="-364378" algn="l" defTabSz="728758" rtl="0" eaLnBrk="1" latinLnBrk="0" hangingPunct="1">
              <a:spcBef>
                <a:spcPct val="20000"/>
              </a:spcBef>
              <a:buFont typeface="Arial"/>
              <a:buChar char="•"/>
              <a:defRPr sz="3200" kern="1200">
                <a:solidFill>
                  <a:schemeClr val="tx1"/>
                </a:solidFill>
                <a:latin typeface="+mn-lt"/>
                <a:ea typeface="+mn-ea"/>
                <a:cs typeface="+mn-cs"/>
              </a:defRPr>
            </a:lvl7pPr>
            <a:lvl8pPr marL="5466702" indent="-364378" algn="l" defTabSz="728758" rtl="0" eaLnBrk="1" latinLnBrk="0" hangingPunct="1">
              <a:spcBef>
                <a:spcPct val="20000"/>
              </a:spcBef>
              <a:buFont typeface="Arial"/>
              <a:buChar char="•"/>
              <a:defRPr sz="3200" kern="1200">
                <a:solidFill>
                  <a:schemeClr val="tx1"/>
                </a:solidFill>
                <a:latin typeface="+mn-lt"/>
                <a:ea typeface="+mn-ea"/>
                <a:cs typeface="+mn-cs"/>
              </a:defRPr>
            </a:lvl8pPr>
            <a:lvl9pPr marL="6195613" indent="-364378" algn="l" defTabSz="728758" rtl="0" eaLnBrk="1" latinLnBrk="0" hangingPunct="1">
              <a:spcBef>
                <a:spcPct val="20000"/>
              </a:spcBef>
              <a:buFont typeface="Arial"/>
              <a:buChar char="•"/>
              <a:defRPr sz="3200" kern="1200">
                <a:solidFill>
                  <a:schemeClr val="tx1"/>
                </a:solidFill>
                <a:latin typeface="+mn-lt"/>
                <a:ea typeface="+mn-ea"/>
                <a:cs typeface="+mn-cs"/>
              </a:defRPr>
            </a:lvl9pPr>
          </a:lstStyle>
          <a:p>
            <a:pPr marL="285750" indent="-285750">
              <a:buClr>
                <a:srgbClr val="6D7777"/>
              </a:buClr>
              <a:buFont typeface="Arial" charset="0"/>
              <a:buChar char="•"/>
            </a:pPr>
            <a:r>
              <a:rPr lang="en-US" sz="1750">
                <a:solidFill>
                  <a:srgbClr val="5E5E5E"/>
                </a:solidFill>
              </a:rPr>
              <a:t>Bundled Images</a:t>
            </a:r>
            <a:r>
              <a:rPr lang="en-US" sz="1750"/>
              <a:t/>
            </a:r>
            <a:br>
              <a:rPr lang="en-US" sz="1750"/>
            </a:br>
            <a:r>
              <a:rPr lang="en-US" sz="1125" i="1"/>
              <a:t>Import Docker images from bundle into private registry, or import any Docker image you want to deploy across your nodes.</a:t>
            </a:r>
          </a:p>
          <a:p>
            <a:pPr marL="285750" indent="-285750">
              <a:buClr>
                <a:srgbClr val="6D7777"/>
              </a:buClr>
              <a:buFont typeface="Arial" charset="0"/>
              <a:buChar char="•"/>
            </a:pPr>
            <a:endParaRPr lang="en-US" sz="1125" i="1"/>
          </a:p>
          <a:p>
            <a:pPr marL="285750" indent="-285750">
              <a:buClr>
                <a:srgbClr val="6D7777"/>
              </a:buClr>
              <a:buFont typeface="Arial" charset="0"/>
              <a:buChar char="•"/>
            </a:pPr>
            <a:endParaRPr lang="en-US" sz="1500" i="1"/>
          </a:p>
          <a:p>
            <a:pPr marL="285750" indent="-285750">
              <a:buClr>
                <a:srgbClr val="6D7777"/>
              </a:buClr>
              <a:buFont typeface="Arial" charset="0"/>
              <a:buChar char="•"/>
            </a:pPr>
            <a:r>
              <a:rPr lang="en-US" sz="1750">
                <a:solidFill>
                  <a:srgbClr val="5E5E5E"/>
                </a:solidFill>
              </a:rPr>
              <a:t>Secure Access</a:t>
            </a:r>
            <a:r>
              <a:rPr lang="en-US" sz="1750"/>
              <a:t/>
            </a:r>
            <a:br>
              <a:rPr lang="en-US" sz="1750"/>
            </a:br>
            <a:r>
              <a:rPr lang="en-US" sz="1125" i="1"/>
              <a:t>Add only the images you approve of so your developers have trusted, validated images to build from.</a:t>
            </a:r>
            <a:endParaRPr lang="en-US" sz="155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5467" y="704496"/>
            <a:ext cx="5298533" cy="4222072"/>
          </a:xfrm>
          <a:prstGeom prst="rect">
            <a:avLst/>
          </a:prstGeom>
        </p:spPr>
      </p:pic>
      <p:sp>
        <p:nvSpPr>
          <p:cNvPr id="5" name="Rectangle 4"/>
          <p:cNvSpPr/>
          <p:nvPr/>
        </p:nvSpPr>
        <p:spPr>
          <a:xfrm>
            <a:off x="54802" y="4233753"/>
            <a:ext cx="4391939" cy="630942"/>
          </a:xfrm>
          <a:prstGeom prst="rect">
            <a:avLst/>
          </a:prstGeom>
          <a:solidFill>
            <a:schemeClr val="accent1">
              <a:lumMod val="20000"/>
              <a:lumOff val="80000"/>
            </a:schemeClr>
          </a:solidFill>
          <a:ln>
            <a:solidFill>
              <a:schemeClr val="accent1"/>
            </a:solidFill>
          </a:ln>
        </p:spPr>
        <p:txBody>
          <a:bodyPr wrap="square">
            <a:spAutoFit/>
          </a:bodyPr>
          <a:lstStyle/>
          <a:p>
            <a:r>
              <a:rPr lang="en-US" sz="875" dirty="0" err="1">
                <a:solidFill>
                  <a:srgbClr val="6D7777"/>
                </a:solidFill>
                <a:latin typeface="Courier" charset="0"/>
                <a:ea typeface="Courier" charset="0"/>
                <a:cs typeface="Courier" charset="0"/>
              </a:rPr>
              <a:t>kubectl</a:t>
            </a:r>
            <a:r>
              <a:rPr lang="en-US" sz="875" dirty="0">
                <a:solidFill>
                  <a:srgbClr val="6D7777"/>
                </a:solidFill>
                <a:latin typeface="Courier" charset="0"/>
                <a:ea typeface="Courier" charset="0"/>
                <a:cs typeface="Courier" charset="0"/>
              </a:rPr>
              <a:t> get </a:t>
            </a:r>
            <a:r>
              <a:rPr lang="en-US" sz="875" dirty="0" err="1">
                <a:solidFill>
                  <a:srgbClr val="6D7777"/>
                </a:solidFill>
                <a:latin typeface="Courier" charset="0"/>
                <a:ea typeface="Courier" charset="0"/>
                <a:cs typeface="Courier" charset="0"/>
              </a:rPr>
              <a:t>serviceaccounts</a:t>
            </a:r>
            <a:r>
              <a:rPr lang="en-US" sz="875" dirty="0">
                <a:solidFill>
                  <a:srgbClr val="6D7777"/>
                </a:solidFill>
                <a:latin typeface="Courier" charset="0"/>
                <a:ea typeface="Courier" charset="0"/>
                <a:cs typeface="Courier" charset="0"/>
              </a:rPr>
              <a:t> default -o </a:t>
            </a:r>
            <a:r>
              <a:rPr lang="en-US" sz="875" dirty="0" err="1">
                <a:solidFill>
                  <a:srgbClr val="6D7777"/>
                </a:solidFill>
                <a:latin typeface="Courier" charset="0"/>
                <a:ea typeface="Courier" charset="0"/>
                <a:cs typeface="Courier" charset="0"/>
              </a:rPr>
              <a:t>json</a:t>
            </a:r>
            <a:r>
              <a:rPr lang="en-US" sz="875" dirty="0">
                <a:solidFill>
                  <a:srgbClr val="6D7777"/>
                </a:solidFill>
                <a:latin typeface="Courier" charset="0"/>
                <a:ea typeface="Courier" charset="0"/>
                <a:cs typeface="Courier" charset="0"/>
              </a:rPr>
              <a:t> | </a:t>
            </a:r>
            <a:r>
              <a:rPr lang="en-US" sz="875" dirty="0" err="1">
                <a:solidFill>
                  <a:srgbClr val="6D7777"/>
                </a:solidFill>
                <a:latin typeface="Courier" charset="0"/>
                <a:ea typeface="Courier" charset="0"/>
                <a:cs typeface="Courier" charset="0"/>
              </a:rPr>
              <a:t>jq</a:t>
            </a:r>
            <a:r>
              <a:rPr lang="en-US" sz="875" dirty="0">
                <a:solidFill>
                  <a:srgbClr val="6D7777"/>
                </a:solidFill>
                <a:latin typeface="Courier" charset="0"/>
                <a:ea typeface="Courier" charset="0"/>
                <a:cs typeface="Courier" charset="0"/>
              </a:rPr>
              <a:t> 'del(.</a:t>
            </a:r>
            <a:r>
              <a:rPr lang="en-US" sz="875" dirty="0" err="1">
                <a:solidFill>
                  <a:srgbClr val="6D7777"/>
                </a:solidFill>
                <a:latin typeface="Courier" charset="0"/>
                <a:ea typeface="Courier" charset="0"/>
                <a:cs typeface="Courier" charset="0"/>
              </a:rPr>
              <a:t>metadata.resourceVersion</a:t>
            </a:r>
            <a:r>
              <a:rPr lang="en-US" sz="875" dirty="0">
                <a:solidFill>
                  <a:srgbClr val="6D7777"/>
                </a:solidFill>
                <a:latin typeface="Courier" charset="0"/>
                <a:ea typeface="Courier" charset="0"/>
                <a:cs typeface="Courier" charset="0"/>
              </a:rPr>
              <a:t>)' | </a:t>
            </a:r>
            <a:r>
              <a:rPr lang="en-US" sz="875" dirty="0" err="1">
                <a:solidFill>
                  <a:srgbClr val="6D7777"/>
                </a:solidFill>
                <a:latin typeface="Courier" charset="0"/>
                <a:ea typeface="Courier" charset="0"/>
                <a:cs typeface="Courier" charset="0"/>
              </a:rPr>
              <a:t>jq</a:t>
            </a:r>
            <a:r>
              <a:rPr lang="en-US" sz="875" dirty="0">
                <a:solidFill>
                  <a:srgbClr val="6D7777"/>
                </a:solidFill>
                <a:latin typeface="Courier" charset="0"/>
                <a:ea typeface="Courier" charset="0"/>
                <a:cs typeface="Courier" charset="0"/>
              </a:rPr>
              <a:t> '</a:t>
            </a:r>
            <a:r>
              <a:rPr lang="en-US" sz="875" dirty="0" err="1">
                <a:solidFill>
                  <a:srgbClr val="6D7777"/>
                </a:solidFill>
                <a:latin typeface="Courier" charset="0"/>
                <a:ea typeface="Courier" charset="0"/>
                <a:cs typeface="Courier" charset="0"/>
              </a:rPr>
              <a:t>setpath</a:t>
            </a:r>
            <a:r>
              <a:rPr lang="en-US" sz="875" dirty="0">
                <a:solidFill>
                  <a:srgbClr val="6D7777"/>
                </a:solidFill>
                <a:latin typeface="Courier" charset="0"/>
                <a:ea typeface="Courier" charset="0"/>
                <a:cs typeface="Courier" charset="0"/>
              </a:rPr>
              <a:t>(["</a:t>
            </a:r>
            <a:r>
              <a:rPr lang="en-US" sz="875" dirty="0" err="1">
                <a:solidFill>
                  <a:srgbClr val="6D7777"/>
                </a:solidFill>
                <a:latin typeface="Courier" charset="0"/>
                <a:ea typeface="Courier" charset="0"/>
                <a:cs typeface="Courier" charset="0"/>
              </a:rPr>
              <a:t>imagePullSecrets</a:t>
            </a:r>
            <a:r>
              <a:rPr lang="en-US" sz="875" dirty="0">
                <a:solidFill>
                  <a:srgbClr val="6D7777"/>
                </a:solidFill>
                <a:latin typeface="Courier" charset="0"/>
                <a:ea typeface="Courier" charset="0"/>
                <a:cs typeface="Courier" charset="0"/>
              </a:rPr>
              <a:t>"];[{"name":"</a:t>
            </a:r>
            <a:r>
              <a:rPr lang="en-US" sz="875" dirty="0" err="1">
                <a:solidFill>
                  <a:srgbClr val="6D7777"/>
                </a:solidFill>
                <a:latin typeface="Courier" charset="0"/>
                <a:ea typeface="Courier" charset="0"/>
                <a:cs typeface="Courier" charset="0"/>
              </a:rPr>
              <a:t>admin.registrykey</a:t>
            </a:r>
            <a:r>
              <a:rPr lang="en-US" sz="875" dirty="0">
                <a:solidFill>
                  <a:srgbClr val="6D7777"/>
                </a:solidFill>
                <a:latin typeface="Courier" charset="0"/>
                <a:ea typeface="Courier" charset="0"/>
                <a:cs typeface="Courier" charset="0"/>
              </a:rPr>
              <a:t>"}])' | </a:t>
            </a:r>
            <a:r>
              <a:rPr lang="en-US" sz="875" dirty="0" err="1">
                <a:solidFill>
                  <a:srgbClr val="6D7777"/>
                </a:solidFill>
                <a:latin typeface="Courier" charset="0"/>
                <a:ea typeface="Courier" charset="0"/>
                <a:cs typeface="Courier" charset="0"/>
              </a:rPr>
              <a:t>kubectl</a:t>
            </a:r>
            <a:r>
              <a:rPr lang="en-US" sz="875" dirty="0">
                <a:solidFill>
                  <a:srgbClr val="6D7777"/>
                </a:solidFill>
                <a:latin typeface="Courier" charset="0"/>
                <a:ea typeface="Courier" charset="0"/>
                <a:cs typeface="Courier" charset="0"/>
              </a:rPr>
              <a:t> replace </a:t>
            </a:r>
            <a:r>
              <a:rPr lang="en-US" sz="875" dirty="0" err="1">
                <a:solidFill>
                  <a:srgbClr val="6D7777"/>
                </a:solidFill>
                <a:latin typeface="Courier" charset="0"/>
                <a:ea typeface="Courier" charset="0"/>
                <a:cs typeface="Courier" charset="0"/>
              </a:rPr>
              <a:t>serviceaccount</a:t>
            </a:r>
            <a:r>
              <a:rPr lang="en-US" sz="875" dirty="0">
                <a:solidFill>
                  <a:srgbClr val="6D7777"/>
                </a:solidFill>
                <a:latin typeface="Courier" charset="0"/>
                <a:ea typeface="Courier" charset="0"/>
                <a:cs typeface="Courier" charset="0"/>
              </a:rPr>
              <a:t> default -f -</a:t>
            </a:r>
          </a:p>
        </p:txBody>
      </p:sp>
      <p:sp>
        <p:nvSpPr>
          <p:cNvPr id="6" name="Rectangle 5"/>
          <p:cNvSpPr/>
          <p:nvPr/>
        </p:nvSpPr>
        <p:spPr>
          <a:xfrm>
            <a:off x="1" y="4002921"/>
            <a:ext cx="3778599" cy="246221"/>
          </a:xfrm>
          <a:prstGeom prst="rect">
            <a:avLst/>
          </a:prstGeom>
        </p:spPr>
        <p:txBody>
          <a:bodyPr wrap="none">
            <a:spAutoFit/>
          </a:bodyPr>
          <a:lstStyle/>
          <a:p>
            <a:r>
              <a:rPr lang="en-US" sz="1000">
                <a:solidFill>
                  <a:srgbClr val="6D7777"/>
                </a:solidFill>
              </a:rPr>
              <a:t>Command so all deploying pods can access private image repo</a:t>
            </a:r>
          </a:p>
        </p:txBody>
      </p:sp>
      <p:sp>
        <p:nvSpPr>
          <p:cNvPr id="2" name="Rectangle 1"/>
          <p:cNvSpPr/>
          <p:nvPr/>
        </p:nvSpPr>
        <p:spPr>
          <a:xfrm>
            <a:off x="259690" y="639957"/>
            <a:ext cx="4844397" cy="323165"/>
          </a:xfrm>
          <a:prstGeom prst="rect">
            <a:avLst/>
          </a:prstGeom>
        </p:spPr>
        <p:txBody>
          <a:bodyPr wrap="square">
            <a:spAutoFit/>
          </a:bodyPr>
          <a:lstStyle/>
          <a:p>
            <a:r>
              <a:rPr lang="en-US" sz="1500" i="1">
                <a:solidFill>
                  <a:srgbClr val="5E5E5E"/>
                </a:solidFill>
              </a:rPr>
              <a:t>Built-in storage for your Docker images</a:t>
            </a:r>
            <a:endParaRPr lang="en-US" sz="1750" i="1">
              <a:solidFill>
                <a:srgbClr val="6D7777"/>
              </a:solidFill>
            </a:endParaRPr>
          </a:p>
        </p:txBody>
      </p:sp>
    </p:spTree>
    <p:extLst>
      <p:ext uri="{BB962C8B-B14F-4D97-AF65-F5344CB8AC3E}">
        <p14:creationId xmlns:p14="http://schemas.microsoft.com/office/powerpoint/2010/main" val="3453886048"/>
      </p:ext>
    </p:extLst>
  </p:cSld>
  <p:clrMapOvr>
    <a:masterClrMapping/>
  </p:clrMapOvr>
</p:sld>
</file>

<file path=ppt/theme/theme1.xml><?xml version="1.0" encoding="utf-8"?>
<a:theme xmlns:a="http://schemas.openxmlformats.org/drawingml/2006/main" name="blk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DRAFT 7_IBM_Cloud_Presentation_Fast Start_2018_Mini Main and Sessions_Arial" id="{448989E2-F453-EB48-A504-083BB1AFD7E3}" vid="{B050ED43-DA11-BE41-B744-807098D861CA}"/>
    </a:ext>
  </a:extLst>
</a:theme>
</file>

<file path=ppt/theme/theme2.xml><?xml version="1.0" encoding="utf-8"?>
<a:theme xmlns:a="http://schemas.openxmlformats.org/drawingml/2006/main" name="dk_blu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DRAFT 7_IBM_Cloud_Presentation_Fast Start_2018_Mini Main and Sessions_Arial" id="{448989E2-F453-EB48-A504-083BB1AFD7E3}" vid="{C99EB306-4F64-C242-BE13-5B49035DDC3E}"/>
    </a:ext>
  </a:extLst>
</a:theme>
</file>

<file path=ppt/theme/theme3.xml><?xml version="1.0" encoding="utf-8"?>
<a:theme xmlns:a="http://schemas.openxmlformats.org/drawingml/2006/main" name="gry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ln w="6350">
          <a:solidFill>
            <a:schemeClr val="tx2">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DRAFT 7_IBM_Cloud_Presentation_Fast Start_2018_Mini Main and Sessions_Arial" id="{448989E2-F453-EB48-A504-083BB1AFD7E3}" vid="{07DB8211-143D-D64F-904E-1520B9F17183}"/>
    </a:ext>
  </a:extLst>
</a:theme>
</file>

<file path=ppt/theme/theme4.xml><?xml version="1.0" encoding="utf-8"?>
<a:theme xmlns:a="http://schemas.openxmlformats.org/drawingml/2006/main" name="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DRAFT 7_IBM_Cloud_Presentation_Fast Start_2018_Mini Main and Sessions_Arial" id="{448989E2-F453-EB48-A504-083BB1AFD7E3}" vid="{A9EE2942-96FA-7B41-8904-00DEB1B826B4}"/>
    </a:ext>
  </a:extLst>
</a:theme>
</file>

<file path=ppt/theme/theme5.xml><?xml version="1.0" encoding="utf-8"?>
<a:theme xmlns:a="http://schemas.openxmlformats.org/drawingml/2006/main" name="1_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xmlns="" name="DRAFT 7_IBM_Cloud_Presentation_Fast Start_2018_Mini Main and Sessions_Arial" id="{448989E2-F453-EB48-A504-083BB1AFD7E3}" vid="{69E3344E-065F-7B4B-8991-E5AD7C8A66B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IBM_Cloud_Presentation_Fast Start_2018_Mini Main and Sessions_Arial_Dec. 01 UPDATE</Template>
  <TotalTime>21494</TotalTime>
  <Words>2076</Words>
  <Application>Microsoft Office PowerPoint</Application>
  <PresentationFormat>On-screen Show (16:9)</PresentationFormat>
  <Paragraphs>399</Paragraphs>
  <Slides>25</Slides>
  <Notes>16</Notes>
  <HiddenSlides>0</HiddenSlides>
  <MMClips>0</MMClips>
  <ScaleCrop>false</ScaleCrop>
  <HeadingPairs>
    <vt:vector size="4" baseType="variant">
      <vt:variant>
        <vt:lpstr>Theme</vt:lpstr>
      </vt:variant>
      <vt:variant>
        <vt:i4>5</vt:i4>
      </vt:variant>
      <vt:variant>
        <vt:lpstr>Slide Titles</vt:lpstr>
      </vt:variant>
      <vt:variant>
        <vt:i4>25</vt:i4>
      </vt:variant>
    </vt:vector>
  </HeadingPairs>
  <TitlesOfParts>
    <vt:vector size="30" baseType="lpstr">
      <vt:lpstr>blk_background_2017</vt:lpstr>
      <vt:lpstr>dk_blu_background_2017</vt:lpstr>
      <vt:lpstr>gry_background_2017</vt:lpstr>
      <vt:lpstr>wht_background_2017</vt:lpstr>
      <vt:lpstr>1_wht_background_2017</vt:lpstr>
      <vt:lpstr>Kubernetes basics</vt:lpstr>
      <vt:lpstr>Introduction to Kubernetes</vt:lpstr>
      <vt:lpstr>What is Kubernetes?</vt:lpstr>
      <vt:lpstr>Kubernetes strengths</vt:lpstr>
      <vt:lpstr>Kubernetes Concepts</vt:lpstr>
      <vt:lpstr>Immutability</vt:lpstr>
      <vt:lpstr>Pods</vt:lpstr>
      <vt:lpstr>Pod Health Checking</vt:lpstr>
      <vt:lpstr>Private Image Repository</vt:lpstr>
      <vt:lpstr>Service Discovery</vt:lpstr>
      <vt:lpstr>Config Maps &amp; Secrets</vt:lpstr>
      <vt:lpstr>Replicasets</vt:lpstr>
      <vt:lpstr>More on Scaling</vt:lpstr>
      <vt:lpstr>Statefulsets</vt:lpstr>
      <vt:lpstr>Persistence &amp; Storage</vt:lpstr>
      <vt:lpstr>Kubernetes cluster architecture</vt:lpstr>
      <vt:lpstr>Master node components</vt:lpstr>
      <vt:lpstr>Kubernetes Architecture: How apps are accessed</vt:lpstr>
      <vt:lpstr>Deployments and ReplicaSets</vt:lpstr>
      <vt:lpstr>Kubernetes Autoscaling</vt:lpstr>
      <vt:lpstr>Naming</vt:lpstr>
      <vt:lpstr>Configuring resources and containers</vt:lpstr>
      <vt:lpstr>Kubernetes management architecture</vt:lpstr>
      <vt:lpstr>Kubectl Commands</vt:lpstr>
      <vt:lpstr>Resources</vt:lpstr>
    </vt:vector>
  </TitlesOfParts>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SECTIONS FOR DISCUSSION Content Creator Guidance, Slides1-7 Quick View Template. Slides 8-100  Full Template + Options, Slides 101-121 Content Creator Additional Info, 122-76</dc:title>
  <dc:creator>Rita Pensa</dc:creator>
  <cp:lastModifiedBy>ADMINIBM</cp:lastModifiedBy>
  <cp:revision>140</cp:revision>
  <dcterms:created xsi:type="dcterms:W3CDTF">2017-12-04T20:36:45Z</dcterms:created>
  <dcterms:modified xsi:type="dcterms:W3CDTF">2018-05-24T17:28:22Z</dcterms:modified>
</cp:coreProperties>
</file>

<file path=docProps/thumbnail.jpeg>
</file>